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1" r:id="rId16"/>
    <p:sldId id="270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3" d="100"/>
          <a:sy n="103" d="100"/>
        </p:scale>
        <p:origin x="-204" y="-9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96521841"/>
      </p:ext>
    </p:extLst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52296049"/>
      </p:ext>
    </p:extLst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23188727"/>
      </p:ext>
    </p:extLst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244881"/>
      </p:ext>
    </p:extLst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4267661"/>
      </p:ext>
    </p:extLst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20238673"/>
      </p:ext>
    </p:extLst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3880780"/>
      </p:ext>
    </p:extLst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07251588"/>
      </p:ext>
    </p:extLst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15561844"/>
      </p:ext>
    </p:extLst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17228882"/>
      </p:ext>
    </p:extLst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31987810"/>
      </p:ext>
    </p:extLst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803ECAD-3643-4B16-B622-6117CD2D75D0}" type="datetimeFigureOut">
              <a:rPr lang="ru-RU" smtClean="0"/>
              <a:t>11.04.2017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FD79C1A-9114-42B6-AED0-DC107A3EE0AF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5751309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9.jpeg"/><Relationship Id="rId4" Type="http://schemas.openxmlformats.org/officeDocument/2006/relationships/image" Target="../media/image8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5.jpeg"/><Relationship Id="rId5" Type="http://schemas.openxmlformats.org/officeDocument/2006/relationships/image" Target="../media/image14.jpeg"/><Relationship Id="rId4" Type="http://schemas.openxmlformats.org/officeDocument/2006/relationships/image" Target="../media/image1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1.jpeg"/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24974" y="-4370"/>
            <a:ext cx="9168974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115616" y="692696"/>
            <a:ext cx="7772400" cy="1470025"/>
          </a:xfrm>
        </p:spPr>
        <p:txBody>
          <a:bodyPr>
            <a:noAutofit/>
          </a:bodyPr>
          <a:lstStyle/>
          <a:p>
            <a:r>
              <a:rPr lang="ru-RU" sz="5400" b="1" i="1" dirty="0" smtClean="0">
                <a:latin typeface="Georgia" panose="02040502050405020303" pitchFamily="18" charset="0"/>
              </a:rPr>
              <a:t>Неделя молодого избирателя</a:t>
            </a:r>
            <a:endParaRPr lang="ru-RU" sz="5400" b="1" i="1" dirty="0"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907704" y="5373216"/>
            <a:ext cx="6400800" cy="1008112"/>
          </a:xfrm>
        </p:spPr>
        <p:txBody>
          <a:bodyPr>
            <a:normAutofit/>
          </a:bodyPr>
          <a:lstStyle/>
          <a:p>
            <a:r>
              <a:rPr lang="ru-RU" sz="2400" i="1" dirty="0" smtClean="0"/>
              <a:t>Богородская районная центральная библиотека имени Павленкова Ф.Ф.</a:t>
            </a:r>
            <a:endParaRPr lang="ru-RU" sz="2400" i="1" dirty="0"/>
          </a:p>
        </p:txBody>
      </p:sp>
      <p:pic>
        <p:nvPicPr>
          <p:cNvPr id="5122" name="Picture 2" descr="Картинки по запросу выборы в росси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4252" b="16491"/>
          <a:stretch/>
        </p:blipFill>
        <p:spPr bwMode="auto">
          <a:xfrm>
            <a:off x="1835696" y="2564904"/>
            <a:ext cx="6667500" cy="26414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855626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561340" y="386439"/>
            <a:ext cx="6984776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800" i="1" dirty="0"/>
              <a:t> С 13 по 17 февраля Богородская центральная районная библиотека имени Павленкова Ф.Ф. участвовала в проведении недели молодого избирателя. </a:t>
            </a:r>
            <a:endParaRPr lang="ru-RU" sz="2800" i="1" dirty="0" smtClean="0"/>
          </a:p>
          <a:p>
            <a:pPr algn="ctr"/>
            <a:r>
              <a:rPr lang="ru-RU" sz="2800" i="1" dirty="0" smtClean="0"/>
              <a:t> </a:t>
            </a:r>
            <a:r>
              <a:rPr lang="ru-RU" sz="2800" i="1" dirty="0"/>
              <a:t>В ходе этой недели были проведены мероприятия с участием молодёжи и школьников Богородской средней школы.</a:t>
            </a:r>
          </a:p>
        </p:txBody>
      </p:sp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96523" y="3789040"/>
            <a:ext cx="6849593" cy="28083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467652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47664" y="188640"/>
            <a:ext cx="7272808" cy="3456384"/>
          </a:xfrm>
        </p:spPr>
        <p:txBody>
          <a:bodyPr>
            <a:norm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Молодёжь, как особая социально-демографическая группа, требует повышенного внимания общества, она сегодня формирует и несёт в себе образ будущего, и на неё очень скоро будет возложена ответственность за развитие общества, за преемственность в его истории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и культуре.</a:t>
            </a:r>
            <a:endParaRPr lang="ru-RU" dirty="0"/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5816" y="2924944"/>
            <a:ext cx="4115556" cy="368646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82937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60648"/>
            <a:ext cx="7488832" cy="2520280"/>
          </a:xfrm>
        </p:spPr>
        <p:txBody>
          <a:bodyPr>
            <a:noAutofit/>
          </a:bodyPr>
          <a:lstStyle/>
          <a:p>
            <a:r>
              <a:rPr lang="ru-RU" sz="2400" dirty="0">
                <a:latin typeface="Georgia" panose="02040502050405020303" pitchFamily="18" charset="0"/>
              </a:rPr>
              <a:t>Главная цель, которую ставит перед собой библиотека при организации мероприятий – воспитание молодого поколения в духе уважения к закону, формирование в среде молодых пользователей активной жизненной позиции, содействие в преодолении политической апатии.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47664" y="3068960"/>
            <a:ext cx="7344816" cy="31546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3314135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75656" y="188640"/>
            <a:ext cx="7416824" cy="3240360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Для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работников администрации Богородского района Кировской области  был проведен час информации «Мой выбор - моё право». Мероприятие подготовила Никитина А.А. с целью просвещения в сфере политических выборов. Основной темой встречи была предвыборная агитация и методы влияния на избирателя. Все участники получили памятки «Советы избирателю».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800" y="3669025"/>
            <a:ext cx="4572000" cy="304800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1867308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7237" y="289456"/>
            <a:ext cx="4434763" cy="2885511"/>
          </a:xfrm>
          <a:prstGeom prst="rect">
            <a:avLst/>
          </a:prstGeom>
        </p:spPr>
      </p:pic>
      <p:pic>
        <p:nvPicPr>
          <p:cNvPr id="10" name="Рисунок 9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3737992" y="1328936"/>
            <a:ext cx="6300192" cy="4200128"/>
          </a:xfrm>
          <a:prstGeom prst="rect">
            <a:avLst/>
          </a:prstGeom>
        </p:spPr>
      </p:pic>
      <p:pic>
        <p:nvPicPr>
          <p:cNvPr id="11" name="Рисунок 10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9512" y="3628079"/>
            <a:ext cx="4426526" cy="295101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242931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16632"/>
            <a:ext cx="7664896" cy="2736304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В центральной детской библиотеке с учениками восьмого класса проводилась деловая игра «Да, сделать выбор-дело не простое!». Чермных Г.В. совместно с сотрудником РЦКД Бойко А.А. рассказали об истории выборов. Полученную информацию школьники закрепили занимательной викториной.</a:t>
            </a: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67744" y="2852936"/>
            <a:ext cx="5580112" cy="37200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010192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75128" y="188640"/>
            <a:ext cx="7592888" cy="5746948"/>
          </a:xfrm>
        </p:spPr>
        <p:txBody>
          <a:bodyPr>
            <a:noAutofit/>
          </a:bodyPr>
          <a:lstStyle/>
          <a:p>
            <a:r>
              <a:rPr lang="ru-RU" sz="22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  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Данная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викторина проводилась с целью развития интереса школьников к политическим процессам, происходящим в обществе, в том числе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выборам.</a:t>
            </a:r>
            <a:b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</a:b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Викторина содержала в себе вопросы, касающиеся избирательного права и процедуры выборов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в России, прав человека.</a:t>
            </a:r>
          </a:p>
          <a:p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Ребята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отвечали на вопросы, разгадывали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загадки, а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также решали правовые задачи.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Некоторые участники были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награждены </a:t>
            </a:r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грамотами за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лучшие знания в области избирательного права.</a:t>
            </a:r>
          </a:p>
          <a:p>
            <a:endParaRPr lang="ru-RU" sz="28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2420"/>
          <a:stretch/>
        </p:blipFill>
        <p:spPr>
          <a:xfrm>
            <a:off x="2051720" y="4149080"/>
            <a:ext cx="6039705" cy="24543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6029442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7" y="332656"/>
            <a:ext cx="4355976" cy="2903984"/>
          </a:xfrm>
          <a:prstGeom prst="rect">
            <a:avLst/>
          </a:prstGeom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0" y="332656"/>
            <a:ext cx="4355976" cy="2903984"/>
          </a:xfrm>
          <a:prstGeom prst="rect">
            <a:avLst/>
          </a:prstGeom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0981" y="3500400"/>
            <a:ext cx="4355976" cy="2955210"/>
          </a:xfrm>
          <a:prstGeom prst="rect">
            <a:avLst/>
          </a:prstGeom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8547" y="3500400"/>
            <a:ext cx="4387511" cy="29250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961480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280635"/>
            <a:ext cx="7560840" cy="2763739"/>
          </a:xfrm>
        </p:spPr>
        <p:txBody>
          <a:bodyPr>
            <a:noAutofit/>
          </a:bodyPr>
          <a:lstStyle/>
          <a:p>
            <a:r>
              <a:rPr lang="ru-RU" sz="2400" dirty="0" smtClean="0">
                <a:latin typeface="Georgia" panose="02040502050405020303" pitchFamily="18" charset="0"/>
              </a:rPr>
              <a:t>Молодые избиратели познакомились </a:t>
            </a:r>
            <a:r>
              <a:rPr lang="ru-RU" sz="2400" dirty="0">
                <a:latin typeface="Georgia" panose="02040502050405020303" pitchFamily="18" charset="0"/>
              </a:rPr>
              <a:t>с основными принципами и особенностями избирательного процесса в РФ. Изучили особенности подготовки процесса выборов в нашей стране. </a:t>
            </a:r>
            <a:r>
              <a:rPr lang="ru-RU" sz="2400" dirty="0" smtClean="0">
                <a:latin typeface="Georgia" panose="02040502050405020303" pitchFamily="18" charset="0"/>
              </a:rPr>
              <a:t>В </a:t>
            </a:r>
            <a:r>
              <a:rPr lang="ru-RU" sz="2400" dirty="0">
                <a:latin typeface="Georgia" panose="02040502050405020303" pitchFamily="18" charset="0"/>
              </a:rPr>
              <a:t>процессе </a:t>
            </a:r>
            <a:r>
              <a:rPr lang="ru-RU" sz="2400" dirty="0" smtClean="0">
                <a:latin typeface="Georgia" panose="02040502050405020303" pitchFamily="18" charset="0"/>
              </a:rPr>
              <a:t>проведения мероприятий использовались наглядные пособия: буклеты, памятки, анкеты, а так же видеоматериалы.</a:t>
            </a:r>
            <a:r>
              <a:rPr lang="ru-RU" sz="2400" dirty="0"/>
              <a:t/>
            </a:r>
            <a:br>
              <a:rPr lang="ru-RU" sz="2400" dirty="0"/>
            </a:br>
            <a:endParaRPr lang="ru-RU" sz="2400" dirty="0"/>
          </a:p>
        </p:txBody>
      </p:sp>
      <p:pic>
        <p:nvPicPr>
          <p:cNvPr id="1026" name="Picture 2" descr="Картинки по запросу молодого избирате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43808" y="2997696"/>
            <a:ext cx="4267200" cy="32004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0044293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116632"/>
            <a:ext cx="7664896" cy="4608512"/>
          </a:xfrm>
        </p:spPr>
        <p:txBody>
          <a:bodyPr>
            <a:normAutofit/>
          </a:bodyPr>
          <a:lstStyle/>
          <a:p>
            <a:r>
              <a:rPr lang="ru-RU" sz="2800" dirty="0">
                <a:solidFill>
                  <a:schemeClr val="tx1"/>
                </a:solidFill>
                <a:latin typeface="Georgia" panose="02040502050405020303" pitchFamily="18" charset="0"/>
              </a:rPr>
              <a:t>Молодёжь, как особая социально-демографическая группа, требует повышенного внимания общества, она сегодня формирует и несёт в себе образ будущего, и на неё очень скоро будет возложена ответственность за развитие общества, за преемственность в его истории и культуре. </a:t>
            </a:r>
          </a:p>
          <a:p>
            <a:endParaRPr lang="ru-RU" sz="2400" dirty="0"/>
          </a:p>
        </p:txBody>
      </p:sp>
      <p:pic>
        <p:nvPicPr>
          <p:cNvPr id="2052" name="Picture 4" descr="Картинки по запросу молодого избирателя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31178"/>
          <a:stretch/>
        </p:blipFill>
        <p:spPr bwMode="auto">
          <a:xfrm>
            <a:off x="1547664" y="4221088"/>
            <a:ext cx="7344816" cy="196003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43562356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28370" y="-315416"/>
            <a:ext cx="7664896" cy="3024336"/>
          </a:xfrm>
        </p:spPr>
        <p:txBody>
          <a:bodyPr>
            <a:noAutofit/>
          </a:bodyPr>
          <a:lstStyle/>
          <a:p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 </a:t>
            </a:r>
            <a:endParaRPr lang="ru-RU" sz="2400" dirty="0" smtClean="0">
              <a:solidFill>
                <a:schemeClr val="tx1"/>
              </a:solidFill>
              <a:latin typeface="Georgia" panose="02040502050405020303" pitchFamily="18" charset="0"/>
            </a:endParaRPr>
          </a:p>
          <a:p>
            <a:r>
              <a:rPr lang="ru-RU" sz="2400" dirty="0" smtClean="0">
                <a:solidFill>
                  <a:schemeClr val="tx1"/>
                </a:solidFill>
                <a:latin typeface="Georgia" panose="02040502050405020303" pitchFamily="18" charset="0"/>
              </a:rPr>
              <a:t> Так 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же в рамках недели молодого избирателя </a:t>
            </a:r>
            <a:r>
              <a:rPr lang="ru-RU" sz="2400" dirty="0" err="1">
                <a:solidFill>
                  <a:schemeClr val="tx1"/>
                </a:solidFill>
                <a:latin typeface="Georgia" panose="02040502050405020303" pitchFamily="18" charset="0"/>
              </a:rPr>
              <a:t>Блинова</a:t>
            </a:r>
            <a:r>
              <a:rPr lang="ru-RU" sz="2400" dirty="0">
                <a:solidFill>
                  <a:schemeClr val="tx1"/>
                </a:solidFill>
                <a:latin typeface="Georgia" panose="02040502050405020303" pitchFamily="18" charset="0"/>
              </a:rPr>
              <a:t> А.Н. провела анкетирование среди молодых избирателей «Я и выборы». Анкетирование проводилось с целью узнать, по каким причинам молодые избиратели не участвуют в выборах.  И как можно привлечь молодёжь к участию в политической жизни страны. </a:t>
            </a:r>
          </a:p>
        </p:txBody>
      </p:sp>
      <p:pic>
        <p:nvPicPr>
          <p:cNvPr id="4098" name="Picture 2" descr="Картинки по запросу анкетирование картинки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7087" r="7087" b="11511"/>
          <a:stretch/>
        </p:blipFill>
        <p:spPr bwMode="auto">
          <a:xfrm>
            <a:off x="1414914" y="2996952"/>
            <a:ext cx="7495309" cy="361166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722284139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5954" y="15032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403648" y="476672"/>
            <a:ext cx="7416824" cy="1152128"/>
          </a:xfrm>
        </p:spPr>
        <p:txBody>
          <a:bodyPr>
            <a:noAutofit/>
          </a:bodyPr>
          <a:lstStyle/>
          <a:p>
            <a:r>
              <a:rPr lang="ru-RU" sz="3600" dirty="0" smtClean="0"/>
              <a:t>Результаты анкетирования          </a:t>
            </a:r>
            <a:br>
              <a:rPr lang="ru-RU" sz="3600" dirty="0" smtClean="0"/>
            </a:br>
            <a:r>
              <a:rPr lang="ru-RU" sz="3600" dirty="0" smtClean="0"/>
              <a:t> «Я и выборы»</a:t>
            </a:r>
            <a:endParaRPr lang="ru-RU" sz="3600" dirty="0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403648" y="2060848"/>
            <a:ext cx="7520880" cy="4032448"/>
          </a:xfrm>
        </p:spPr>
        <p:txBody>
          <a:bodyPr>
            <a:noAutofit/>
          </a:bodyPr>
          <a:lstStyle/>
          <a:p>
            <a:r>
              <a:rPr lang="ru-RU" sz="2600" dirty="0" smtClean="0">
                <a:solidFill>
                  <a:schemeClr val="tx1"/>
                </a:solidFill>
                <a:latin typeface="Georgia" panose="02040502050405020303" pitchFamily="18" charset="0"/>
              </a:rPr>
              <a:t>Целью данного опроса было получить информацию о том, что нужно сделать, чтобы молодые люди участвовали в голосовании на выборах в различные органы власти. </a:t>
            </a:r>
          </a:p>
          <a:p>
            <a:r>
              <a:rPr lang="ru-RU" sz="26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Опрос проходил как лично, так и по телефону. В опросе приняли участие 15 человек. Возраст опрашиваемых от 18 до 25 лет – 1 человек; от 26 до 30 лет – 8 человек; от 31 до 35 лет – 6 человек. </a:t>
            </a:r>
            <a:endParaRPr lang="ru-RU" sz="26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635051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246479" y="404664"/>
            <a:ext cx="7884368" cy="1268760"/>
          </a:xfrm>
        </p:spPr>
        <p:txBody>
          <a:bodyPr>
            <a:normAutofit/>
          </a:bodyPr>
          <a:lstStyle/>
          <a:p>
            <a:r>
              <a:rPr lang="ru-RU" sz="2000" dirty="0" smtClean="0">
                <a:latin typeface="Georgia" panose="02040502050405020303" pitchFamily="18" charset="0"/>
              </a:rPr>
              <a:t>На вопрос «Приходилось ли Вам участвовать в выборах?»</a:t>
            </a:r>
            <a:br>
              <a:rPr lang="ru-RU" sz="2000" dirty="0" smtClean="0">
                <a:latin typeface="Georgia" panose="02040502050405020303" pitchFamily="18" charset="0"/>
              </a:rPr>
            </a:br>
            <a:r>
              <a:rPr lang="ru-RU" sz="2000" dirty="0" smtClean="0">
                <a:latin typeface="Georgia" panose="02040502050405020303" pitchFamily="18" charset="0"/>
              </a:rPr>
              <a:t>10 человек дали положительный ответ, 5 сказали – нет.</a:t>
            </a:r>
            <a:endParaRPr lang="ru-RU" sz="2000" dirty="0">
              <a:latin typeface="Georgia" panose="02040502050405020303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295281" y="1772816"/>
            <a:ext cx="7848719" cy="2736304"/>
          </a:xfrm>
        </p:spPr>
        <p:txBody>
          <a:bodyPr>
            <a:noAutofit/>
          </a:bodyPr>
          <a:lstStyle/>
          <a:p>
            <a:r>
              <a:rPr lang="ru-RU" sz="2000" dirty="0" smtClean="0">
                <a:solidFill>
                  <a:schemeClr val="tx1"/>
                </a:solidFill>
                <a:latin typeface="Georgia" panose="02040502050405020303" pitchFamily="18" charset="0"/>
              </a:rPr>
              <a:t>На вопрос «Что нужно сделать, чтобы молодежь ходила на выборы?» 33,3 % (5 человек) ответили «нормализовать экономическую ситуацию в стране»; 26,6 % (4 человека) посчитали, что нужно «принять закон об обязательной явке на выборы»; 20 % (3 чел.) ответили, что нужно «усилить внимание к людям со стороны органов власти»; и по 6,6 % (1 чел.) соответственно ответили «улучшить информацию о выборах» и «затрудняюсь ответить». </a:t>
            </a:r>
            <a:endParaRPr lang="ru-RU" sz="2000" dirty="0">
              <a:solidFill>
                <a:schemeClr val="tx1"/>
              </a:solidFill>
              <a:latin typeface="Georgia" panose="02040502050405020303" pitchFamily="18" charset="0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560178" y="4653136"/>
            <a:ext cx="7344816" cy="163121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000" dirty="0" smtClean="0">
                <a:latin typeface="Georgia" panose="02040502050405020303" pitchFamily="18" charset="0"/>
              </a:rPr>
              <a:t>На вопрос «Кто может помочь молодежи в решении проблем в первую очередь?» 53,3 % (8 человек) ответили, что «надеяться надо только на себя»; по 26,6 % (4 человека) соответственно – «органы государственной власти» и «органы местного самоуправления».</a:t>
            </a:r>
            <a:endParaRPr lang="ru-RU" sz="2000" dirty="0">
              <a:latin typeface="Georgia" panose="02040502050405020303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307949050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2050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69198" cy="687689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572243" y="188640"/>
            <a:ext cx="7056784" cy="45243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dirty="0" smtClean="0">
                <a:latin typeface="Georgia" panose="02040502050405020303" pitchFamily="18" charset="0"/>
              </a:rPr>
              <a:t>По результатам этого опроса, несмотря на то, что в нем приняло не много респондентов, можно сделать вывод. Молодежь в нашей жизни надеется только на себя, но считает, что помочь в решении проблем в первую очередь должны органы государственной власти и органы местного самоуправления. А для того, чтобы молодежь участвовала в голосовании на выборах в различные органы государственной власти, прежде всего, нужно нормализовать экономическое положение в стране и усилить внимание к людям со стороны органов власти. </a:t>
            </a:r>
            <a:endParaRPr lang="ru-RU" sz="2400" dirty="0">
              <a:latin typeface="Georgia" panose="02040502050405020303" pitchFamily="18" charset="0"/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42627" y="4712955"/>
            <a:ext cx="4716016" cy="214504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76939527"/>
      </p:ext>
    </p:extLst>
  </p:cSld>
  <p:clrMapOvr>
    <a:masterClrMapping/>
  </p:clrMapOvr>
  <p:transition spd="slow">
    <p:pull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ru-RU"/>
          </a:p>
        </p:txBody>
      </p:sp>
      <p:pic>
        <p:nvPicPr>
          <p:cNvPr id="3074" name="Picture 2" descr="Картинки по запросу молодого избирателя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284070" y="908720"/>
            <a:ext cx="7629525" cy="47148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Box 4"/>
          <p:cNvSpPr txBox="1"/>
          <p:nvPr/>
        </p:nvSpPr>
        <p:spPr>
          <a:xfrm>
            <a:off x="5908220" y="6029378"/>
            <a:ext cx="3005375" cy="64633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r"/>
            <a:r>
              <a:rPr lang="ru-RU" i="1" dirty="0" smtClean="0"/>
              <a:t>Составители: </a:t>
            </a:r>
            <a:r>
              <a:rPr lang="ru-RU" dirty="0" smtClean="0"/>
              <a:t/>
            </a:r>
            <a:br>
              <a:rPr lang="ru-RU" dirty="0" smtClean="0"/>
            </a:br>
            <a:r>
              <a:rPr lang="ru-RU" i="1" dirty="0" smtClean="0"/>
              <a:t>Никитина А.А и Русских Д.А</a:t>
            </a:r>
            <a:r>
              <a:rPr lang="ru-RU" dirty="0" smtClean="0"/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458753843"/>
      </p:ext>
    </p:extLst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119</TotalTime>
  <Words>684</Words>
  <Application>Microsoft Office PowerPoint</Application>
  <PresentationFormat>Экран (4:3)</PresentationFormat>
  <Paragraphs>22</Paragraphs>
  <Slides>16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17" baseType="lpstr">
      <vt:lpstr>Тема Office</vt:lpstr>
      <vt:lpstr>Неделя молодого избирателя</vt:lpstr>
      <vt:lpstr>Презентация PowerPoint</vt:lpstr>
      <vt:lpstr>Презентация PowerPoint</vt:lpstr>
      <vt:lpstr>Главная цель, которую ставит перед собой библиотека при организации мероприятий – воспитание молодого поколения в духе уважения к закону, формирование в среде молодых пользователей активной жизненной позиции, содействие в преодолении политической апатии.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Молодые избиратели познакомились с основными принципами и особенностями избирательного процесса в РФ. Изучили особенности подготовки процесса выборов в нашей стране. В процессе проведения мероприятий использовались наглядные пособия: буклеты, памятки, анкеты, а так же видеоматериалы. </vt:lpstr>
      <vt:lpstr>Презентация PowerPoint</vt:lpstr>
      <vt:lpstr>Презентация PowerPoint</vt:lpstr>
      <vt:lpstr>Результаты анкетирования            «Я и выборы»</vt:lpstr>
      <vt:lpstr>На вопрос «Приходилось ли Вам участвовать в выборах?» 10 человек дали положительный ответ, 5 сказали – нет.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Неделя молодого избирателя</dc:title>
  <dc:creator>Настя</dc:creator>
  <cp:lastModifiedBy>46347</cp:lastModifiedBy>
  <cp:revision>13</cp:revision>
  <dcterms:created xsi:type="dcterms:W3CDTF">2017-03-02T10:54:33Z</dcterms:created>
  <dcterms:modified xsi:type="dcterms:W3CDTF">2017-04-11T07:44:47Z</dcterms:modified>
</cp:coreProperties>
</file>