
<file path=[Content_Types].xml><?xml version="1.0" encoding="utf-8"?>
<Types xmlns="http://schemas.openxmlformats.org/package/2006/content-types">
  <Default Extension="png" ContentType="image/png"/>
  <Default Extension="jpeg" ContentType="image/jpeg"/>
  <Default Extension="wma" ContentType="audio/x-ms-wma"/>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2" r:id="rId6"/>
    <p:sldId id="260" r:id="rId7"/>
    <p:sldId id="284" r:id="rId8"/>
    <p:sldId id="261" r:id="rId9"/>
    <p:sldId id="263" r:id="rId10"/>
    <p:sldId id="264" r:id="rId11"/>
    <p:sldId id="265" r:id="rId12"/>
    <p:sldId id="285" r:id="rId13"/>
    <p:sldId id="286" r:id="rId14"/>
    <p:sldId id="266" r:id="rId15"/>
    <p:sldId id="267" r:id="rId16"/>
    <p:sldId id="268" r:id="rId17"/>
    <p:sldId id="269" r:id="rId18"/>
    <p:sldId id="270" r:id="rId19"/>
    <p:sldId id="271" r:id="rId20"/>
    <p:sldId id="272" r:id="rId21"/>
    <p:sldId id="288" r:id="rId22"/>
    <p:sldId id="273" r:id="rId23"/>
    <p:sldId id="274" r:id="rId24"/>
    <p:sldId id="277" r:id="rId25"/>
    <p:sldId id="282" r:id="rId26"/>
    <p:sldId id="283" r:id="rId27"/>
    <p:sldId id="278" r:id="rId28"/>
    <p:sldId id="275" r:id="rId29"/>
    <p:sldId id="280" r:id="rId30"/>
    <p:sldId id="287" r:id="rId31"/>
    <p:sldId id="276" r:id="rId32"/>
    <p:sldId id="281" r:id="rId33"/>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32"/>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1" d="100"/>
          <a:sy n="81" d="100"/>
        </p:scale>
        <p:origin x="-1056"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6F404F68-8D0B-451B-A497-F01CBFA5B841}" type="datetimeFigureOut">
              <a:rPr lang="ru-RU" smtClean="0"/>
              <a:t>20.04.2020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915040A-493E-40A3-A5A8-536117627FBD}"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F404F68-8D0B-451B-A497-F01CBFA5B841}" type="datetimeFigureOut">
              <a:rPr lang="ru-RU" smtClean="0"/>
              <a:t>20.04.2020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915040A-493E-40A3-A5A8-536117627FBD}" type="slidenum">
              <a:rPr lang="ru-RU" smtClean="0"/>
              <a:t>‹#›</a:t>
            </a:fld>
            <a:endParaRPr lang="ru-RU"/>
          </a:p>
        </p:txBody>
      </p:sp>
      <p:sp>
        <p:nvSpPr>
          <p:cNvPr id="7" name="Title 6"/>
          <p:cNvSpPr>
            <a:spLocks noGrp="1"/>
          </p:cNvSpPr>
          <p:nvPr>
            <p:ph type="title"/>
          </p:nvPr>
        </p:nvSpPr>
        <p:spPr/>
        <p:txBody>
          <a:bodyPr/>
          <a:lstStyle/>
          <a:p>
            <a:r>
              <a:rPr lang="ru-RU" smtClean="0"/>
              <a:t>Образец заголовка</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6F404F68-8D0B-451B-A497-F01CBFA5B841}" type="datetimeFigureOut">
              <a:rPr lang="ru-RU" smtClean="0"/>
              <a:t>20.04.2020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915040A-493E-40A3-A5A8-536117627FBD}"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5" name="Date Placeholder 4"/>
          <p:cNvSpPr>
            <a:spLocks noGrp="1"/>
          </p:cNvSpPr>
          <p:nvPr>
            <p:ph type="dt" sz="half" idx="10"/>
          </p:nvPr>
        </p:nvSpPr>
        <p:spPr/>
        <p:txBody>
          <a:bodyPr/>
          <a:lstStyle/>
          <a:p>
            <a:fld id="{6F404F68-8D0B-451B-A497-F01CBFA5B841}" type="datetimeFigureOut">
              <a:rPr lang="ru-RU" smtClean="0"/>
              <a:t>20.04.2020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915040A-493E-40A3-A5A8-536117627FBD}" type="slidenum">
              <a:rPr lang="ru-RU" smtClean="0"/>
              <a:t>‹#›</a:t>
            </a:fld>
            <a:endParaRPr lang="ru-RU"/>
          </a:p>
        </p:txBody>
      </p:sp>
      <p:sp>
        <p:nvSpPr>
          <p:cNvPr id="9" name="Content Placeholder 8"/>
          <p:cNvSpPr>
            <a:spLocks noGrp="1"/>
          </p:cNvSpPr>
          <p:nvPr>
            <p:ph sz="quarter" idx="13"/>
          </p:nvPr>
        </p:nvSpPr>
        <p:spPr>
          <a:xfrm>
            <a:off x="676655"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6F404F68-8D0B-451B-A497-F01CBFA5B841}" type="datetimeFigureOut">
              <a:rPr lang="ru-RU" smtClean="0"/>
              <a:t>20.04.2020</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1915040A-493E-40A3-A5A8-536117627FBD}"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Date Placeholder 2"/>
          <p:cNvSpPr>
            <a:spLocks noGrp="1"/>
          </p:cNvSpPr>
          <p:nvPr>
            <p:ph type="dt" sz="half" idx="10"/>
          </p:nvPr>
        </p:nvSpPr>
        <p:spPr/>
        <p:txBody>
          <a:bodyPr/>
          <a:lstStyle/>
          <a:p>
            <a:fld id="{6F404F68-8D0B-451B-A497-F01CBFA5B841}" type="datetimeFigureOut">
              <a:rPr lang="ru-RU" smtClean="0"/>
              <a:t>20.04.2020</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1915040A-493E-40A3-A5A8-536117627FBD}"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6F404F68-8D0B-451B-A497-F01CBFA5B841}" type="datetimeFigureOut">
              <a:rPr lang="ru-RU" smtClean="0"/>
              <a:t>20.04.2020</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1915040A-493E-40A3-A5A8-536117627FBD}"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6F404F68-8D0B-451B-A497-F01CBFA5B841}" type="datetimeFigureOut">
              <a:rPr lang="ru-RU" smtClean="0"/>
              <a:t>20.04.2020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915040A-493E-40A3-A5A8-536117627FBD}" type="slidenum">
              <a:rPr lang="ru-RU" smtClean="0"/>
              <a:t>‹#›</a:t>
            </a:fld>
            <a:endParaRPr lang="ru-RU"/>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ru-RU" smtClean="0"/>
              <a:t>Образец заголовка</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F404F68-8D0B-451B-A497-F01CBFA5B841}" type="datetimeFigureOut">
              <a:rPr lang="ru-RU" smtClean="0"/>
              <a:t>20.04.2020</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1915040A-493E-40A3-A5A8-536117627FBD}" type="slidenum">
              <a:rPr lang="ru-RU" smtClean="0"/>
              <a:t>‹#›</a:t>
            </a:fld>
            <a:endParaRPr lang="ru-RU"/>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6F404F68-8D0B-451B-A497-F01CBFA5B841}" type="datetimeFigureOut">
              <a:rPr lang="ru-RU" smtClean="0"/>
              <a:t>20.04.2020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915040A-493E-40A3-A5A8-536117627FBD}" type="slidenum">
              <a:rPr lang="ru-RU" smtClean="0"/>
              <a:t>‹#›</a:t>
            </a:fld>
            <a:endParaRPr lang="ru-RU"/>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6F404F68-8D0B-451B-A497-F01CBFA5B841}" type="datetimeFigureOut">
              <a:rPr lang="ru-RU" smtClean="0"/>
              <a:t>20.04.2020</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1915040A-493E-40A3-A5A8-536117627FBD}" type="slidenum">
              <a:rPr lang="ru-RU" smtClean="0"/>
              <a:t>‹#›</a:t>
            </a:fld>
            <a:endParaRPr lang="ru-RU"/>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3000"/>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6F404F68-8D0B-451B-A497-F01CBFA5B841}" type="datetimeFigureOut">
              <a:rPr lang="ru-RU" smtClean="0"/>
              <a:t>20.04.2020</a:t>
            </a:fld>
            <a:endParaRPr lang="ru-RU"/>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ru-RU"/>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1915040A-493E-40A3-A5A8-536117627FBD}" type="slidenum">
              <a:rPr lang="ru-RU" smtClean="0"/>
              <a:t>‹#›</a:t>
            </a:fld>
            <a:endParaRPr lang="ru-RU"/>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mc:AlternateContent xmlns:mc="http://schemas.openxmlformats.org/markup-compatibility/2006" xmlns:p14="http://schemas.microsoft.com/office/powerpoint/2010/main">
    <mc:Choice Requires="p14">
      <p:transition spd="slow" p14:dur="3000"/>
    </mc:Choice>
    <mc:Fallback xmlns="">
      <p:transition spd="slow"/>
    </mc:Fallback>
  </mc:AlternateConten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ma"/><Relationship Id="rId1" Type="http://schemas.microsoft.com/office/2007/relationships/media" Target="../media/media1.wm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3568" y="1484785"/>
            <a:ext cx="7774632" cy="2115666"/>
          </a:xfrm>
        </p:spPr>
        <p:txBody>
          <a:bodyPr>
            <a:normAutofit/>
          </a:bodyPr>
          <a:lstStyle/>
          <a:p>
            <a:r>
              <a:rPr lang="ru-RU" sz="4800" b="1" dirty="0" smtClean="0">
                <a:solidFill>
                  <a:srgbClr val="0070C0"/>
                </a:solidFill>
              </a:rPr>
              <a:t>Ведь они такие же солдаты,</a:t>
            </a:r>
            <a:br>
              <a:rPr lang="ru-RU" sz="4800" b="1" dirty="0" smtClean="0">
                <a:solidFill>
                  <a:srgbClr val="0070C0"/>
                </a:solidFill>
              </a:rPr>
            </a:br>
            <a:r>
              <a:rPr lang="ru-RU" sz="4800" b="1" dirty="0" smtClean="0">
                <a:solidFill>
                  <a:srgbClr val="0070C0"/>
                </a:solidFill>
              </a:rPr>
              <a:t>Верные помощники людей.</a:t>
            </a:r>
            <a:endParaRPr lang="ru-RU" sz="4800" b="1" dirty="0">
              <a:solidFill>
                <a:srgbClr val="0070C0"/>
              </a:solidFill>
            </a:endParaRPr>
          </a:p>
        </p:txBody>
      </p:sp>
      <p:sp>
        <p:nvSpPr>
          <p:cNvPr id="3" name="Подзаголовок 2"/>
          <p:cNvSpPr>
            <a:spLocks noGrp="1"/>
          </p:cNvSpPr>
          <p:nvPr>
            <p:ph type="subTitle" idx="1"/>
          </p:nvPr>
        </p:nvSpPr>
        <p:spPr/>
        <p:txBody>
          <a:bodyPr/>
          <a:lstStyle/>
          <a:p>
            <a:r>
              <a:rPr lang="ru-RU" b="1" dirty="0" smtClean="0">
                <a:solidFill>
                  <a:srgbClr val="0070C0"/>
                </a:solidFill>
              </a:rPr>
              <a:t>Лошади на войне</a:t>
            </a:r>
            <a:endParaRPr lang="ru-RU" b="1" dirty="0">
              <a:solidFill>
                <a:srgbClr val="0070C0"/>
              </a:solidFill>
            </a:endParaRPr>
          </a:p>
        </p:txBody>
      </p:sp>
      <p:sp>
        <p:nvSpPr>
          <p:cNvPr id="4" name="TextBox 3"/>
          <p:cNvSpPr txBox="1"/>
          <p:nvPr/>
        </p:nvSpPr>
        <p:spPr>
          <a:xfrm>
            <a:off x="2521312" y="620688"/>
            <a:ext cx="4128054" cy="646331"/>
          </a:xfrm>
          <a:prstGeom prst="rect">
            <a:avLst/>
          </a:prstGeom>
          <a:noFill/>
        </p:spPr>
        <p:txBody>
          <a:bodyPr wrap="none" rtlCol="0">
            <a:spAutoFit/>
          </a:bodyPr>
          <a:lstStyle/>
          <a:p>
            <a:pPr algn="ctr"/>
            <a:r>
              <a:rPr lang="ru-RU" b="1" dirty="0" smtClean="0"/>
              <a:t>Богородская центральная библиотека</a:t>
            </a:r>
            <a:br>
              <a:rPr lang="ru-RU" b="1" dirty="0" smtClean="0"/>
            </a:br>
            <a:r>
              <a:rPr lang="ru-RU" b="1" dirty="0" smtClean="0"/>
              <a:t>им. Ф. Ф. Павленкова</a:t>
            </a:r>
            <a:endParaRPr lang="ru-RU" b="1" dirty="0"/>
          </a:p>
        </p:txBody>
      </p:sp>
      <p:sp>
        <p:nvSpPr>
          <p:cNvPr id="5" name="TextBox 4"/>
          <p:cNvSpPr txBox="1"/>
          <p:nvPr/>
        </p:nvSpPr>
        <p:spPr>
          <a:xfrm>
            <a:off x="3619064" y="6021288"/>
            <a:ext cx="2706190" cy="369332"/>
          </a:xfrm>
          <a:prstGeom prst="rect">
            <a:avLst/>
          </a:prstGeom>
          <a:noFill/>
        </p:spPr>
        <p:txBody>
          <a:bodyPr wrap="none" rtlCol="0">
            <a:spAutoFit/>
          </a:bodyPr>
          <a:lstStyle/>
          <a:p>
            <a:pPr algn="ctr"/>
            <a:r>
              <a:rPr lang="ru-RU" b="1" dirty="0" err="1" smtClean="0"/>
              <a:t>Пгт</a:t>
            </a:r>
            <a:r>
              <a:rPr lang="ru-RU" b="1" dirty="0" smtClean="0"/>
              <a:t>. Богородское,2020 г.</a:t>
            </a:r>
            <a:endParaRPr lang="ru-RU" b="1" dirty="0"/>
          </a:p>
        </p:txBody>
      </p:sp>
    </p:spTree>
    <p:extLst>
      <p:ext uri="{BB962C8B-B14F-4D97-AF65-F5344CB8AC3E}">
        <p14:creationId xmlns:p14="http://schemas.microsoft.com/office/powerpoint/2010/main" val="4232372431"/>
      </p:ext>
    </p:extLst>
  </p:cSld>
  <p:clrMapOvr>
    <a:masterClrMapping/>
  </p:clrMapOvr>
  <mc:AlternateContent xmlns:mc="http://schemas.openxmlformats.org/markup-compatibility/2006" xmlns:p14="http://schemas.microsoft.com/office/powerpoint/2010/main">
    <mc:Choice Requires="p14">
      <p:transition spd="slow" p14:dur="3000" advTm="3670"/>
    </mc:Choice>
    <mc:Fallback xmlns="">
      <p:transition spd="slow" advTm="367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3608" y="548680"/>
            <a:ext cx="7632848" cy="5509200"/>
          </a:xfrm>
          <a:prstGeom prst="rect">
            <a:avLst/>
          </a:prstGeom>
        </p:spPr>
        <p:txBody>
          <a:bodyPr wrap="square">
            <a:spAutoFit/>
          </a:bodyPr>
          <a:lstStyle/>
          <a:p>
            <a:pPr algn="ctr"/>
            <a:r>
              <a:rPr lang="ru-RU" sz="4400" b="1" dirty="0" smtClean="0">
                <a:solidFill>
                  <a:srgbClr val="0070C0"/>
                </a:solidFill>
              </a:rPr>
              <a:t>«Лошади старались, как умели,</a:t>
            </a:r>
          </a:p>
          <a:p>
            <a:pPr algn="ctr"/>
            <a:r>
              <a:rPr lang="ru-RU" sz="4400" b="1" dirty="0" smtClean="0">
                <a:solidFill>
                  <a:srgbClr val="0070C0"/>
                </a:solidFill>
              </a:rPr>
              <a:t>Вынесли героев из атак —</a:t>
            </a:r>
          </a:p>
          <a:p>
            <a:pPr algn="ctr"/>
            <a:r>
              <a:rPr lang="ru-RU" sz="4400" b="1" dirty="0" smtClean="0">
                <a:solidFill>
                  <a:srgbClr val="0070C0"/>
                </a:solidFill>
              </a:rPr>
              <a:t>Чтоб герои в песнях прогремели,</a:t>
            </a:r>
          </a:p>
          <a:p>
            <a:pPr algn="ctr"/>
            <a:r>
              <a:rPr lang="ru-RU" sz="4400" b="1" dirty="0" smtClean="0">
                <a:solidFill>
                  <a:srgbClr val="0070C0"/>
                </a:solidFill>
              </a:rPr>
              <a:t>Только не споют о лошадях...</a:t>
            </a:r>
          </a:p>
          <a:p>
            <a:pPr algn="ctr"/>
            <a:r>
              <a:rPr lang="ru-RU" sz="4400" b="1" dirty="0" smtClean="0">
                <a:solidFill>
                  <a:srgbClr val="0070C0"/>
                </a:solidFill>
              </a:rPr>
              <a:t>            (М. Щербаков)</a:t>
            </a:r>
          </a:p>
          <a:p>
            <a:pPr algn="ctr"/>
            <a:endParaRPr lang="ru-RU" sz="4400" dirty="0"/>
          </a:p>
        </p:txBody>
      </p:sp>
      <p:pic>
        <p:nvPicPr>
          <p:cNvPr id="5" name="Sound 15 О ездовом и коне.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491880" y="5636305"/>
            <a:ext cx="609600" cy="609600"/>
          </a:xfrm>
          <a:prstGeom prst="rect">
            <a:avLst/>
          </a:prstGeom>
        </p:spPr>
      </p:pic>
    </p:spTree>
    <p:extLst>
      <p:ext uri="{BB962C8B-B14F-4D97-AF65-F5344CB8AC3E}">
        <p14:creationId xmlns:p14="http://schemas.microsoft.com/office/powerpoint/2010/main" val="569334577"/>
      </p:ext>
    </p:extLst>
  </p:cSld>
  <p:clrMapOvr>
    <a:masterClrMapping/>
  </p:clrMapOvr>
  <mc:AlternateContent xmlns:mc="http://schemas.openxmlformats.org/markup-compatibility/2006" xmlns:p14="http://schemas.microsoft.com/office/powerpoint/2010/main">
    <mc:Choice Requires="p14">
      <p:transition spd="slow" p14:dur="3000" advTm="9229"/>
    </mc:Choice>
    <mc:Fallback xmlns="">
      <p:transition spd="slow" advTm="9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5"/>
                </p:tgtEl>
              </p:cMediaNode>
            </p:audio>
          </p:childTnLst>
        </p:cTn>
      </p:par>
    </p:tnLst>
  </p:timing>
  <p:extLst mod="1">
    <p:ext uri="{E180D4A7-C9FB-4DFB-919C-405C955672EB}">
      <p14:showEvtLst xmlns:p14="http://schemas.microsoft.com/office/powerpoint/2010/main">
        <p14:playEvt time="0" objId="5"/>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620688"/>
            <a:ext cx="8136904" cy="1569660"/>
          </a:xfrm>
          <a:prstGeom prst="rect">
            <a:avLst/>
          </a:prstGeom>
        </p:spPr>
        <p:txBody>
          <a:bodyPr wrap="square">
            <a:spAutoFit/>
          </a:bodyPr>
          <a:lstStyle/>
          <a:p>
            <a:pPr algn="just"/>
            <a:r>
              <a:rPr lang="ru-RU" sz="2400" dirty="0" smtClean="0"/>
              <a:t>Казалось бы, что может лошадь против техники? Но миллион погибших лошадей и два миллиона доскакавших до Победы, доказали, что конница незаменима даже в современной армии и готова достойно сражаться.</a:t>
            </a:r>
            <a:endParaRPr lang="ru-RU" sz="2400" dirty="0"/>
          </a:p>
        </p:txBody>
      </p:sp>
      <p:sp>
        <p:nvSpPr>
          <p:cNvPr id="3" name="Прямоугольник 2"/>
          <p:cNvSpPr/>
          <p:nvPr/>
        </p:nvSpPr>
        <p:spPr>
          <a:xfrm>
            <a:off x="683568" y="2852936"/>
            <a:ext cx="7992888" cy="2677656"/>
          </a:xfrm>
          <a:prstGeom prst="rect">
            <a:avLst/>
          </a:prstGeom>
        </p:spPr>
        <p:txBody>
          <a:bodyPr wrap="square">
            <a:spAutoFit/>
          </a:bodyPr>
          <a:lstStyle/>
          <a:p>
            <a:pPr algn="just"/>
            <a:r>
              <a:rPr lang="ru-RU" sz="2400" dirty="0" smtClean="0"/>
              <a:t>Все-таки, несмотря на то, что Вторую мировую войну называли войной моторов, кони играли в ней немаловажную роль. И в Советской Армии, и в вермахте лошадей применяли и как транспортную силу, особенно в артиллерии. Именно упряжки в шесть лошадей всю войну без всяких жалоб и капризов тянули орудия, меняя огневые позиции батареи.</a:t>
            </a:r>
            <a:endParaRPr lang="ru-RU" sz="2400" dirty="0"/>
          </a:p>
        </p:txBody>
      </p:sp>
    </p:spTree>
    <p:extLst>
      <p:ext uri="{BB962C8B-B14F-4D97-AF65-F5344CB8AC3E}">
        <p14:creationId xmlns:p14="http://schemas.microsoft.com/office/powerpoint/2010/main" val="3995495839"/>
      </p:ext>
    </p:extLst>
  </p:cSld>
  <p:clrMapOvr>
    <a:masterClrMapping/>
  </p:clrMapOvr>
  <mc:AlternateContent xmlns:mc="http://schemas.openxmlformats.org/markup-compatibility/2006" xmlns:p14="http://schemas.microsoft.com/office/powerpoint/2010/main">
    <mc:Choice Requires="p14">
      <p:transition spd="slow" p14:dur="3000" advTm="25226"/>
    </mc:Choice>
    <mc:Fallback xmlns="">
      <p:transition spd="slow" advTm="25226"/>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descr="Именно упряжки в шесть лошадей всю войну без всяких жалоб и капризов тянули орудия, меняя огневые позиции батареи."/>
          <p:cNvPicPr/>
          <p:nvPr/>
        </p:nvPicPr>
        <p:blipFill>
          <a:blip r:embed="rId2">
            <a:extLst>
              <a:ext uri="{28A0092B-C50C-407E-A947-70E740481C1C}">
                <a14:useLocalDpi xmlns:a14="http://schemas.microsoft.com/office/drawing/2010/main" val="0"/>
              </a:ext>
            </a:extLst>
          </a:blip>
          <a:srcRect/>
          <a:stretch>
            <a:fillRect/>
          </a:stretch>
        </p:blipFill>
        <p:spPr bwMode="auto">
          <a:xfrm>
            <a:off x="467544" y="404664"/>
            <a:ext cx="8424936" cy="5976664"/>
          </a:xfrm>
          <a:prstGeom prst="rect">
            <a:avLst/>
          </a:prstGeom>
          <a:noFill/>
          <a:ln>
            <a:noFill/>
          </a:ln>
        </p:spPr>
      </p:pic>
    </p:spTree>
    <p:extLst>
      <p:ext uri="{BB962C8B-B14F-4D97-AF65-F5344CB8AC3E}">
        <p14:creationId xmlns:p14="http://schemas.microsoft.com/office/powerpoint/2010/main" val="3975453866"/>
      </p:ext>
    </p:extLst>
  </p:cSld>
  <p:clrMapOvr>
    <a:masterClrMapping/>
  </p:clrMapOvr>
  <mc:AlternateContent xmlns:mc="http://schemas.openxmlformats.org/markup-compatibility/2006" xmlns:p14="http://schemas.microsoft.com/office/powerpoint/2010/main">
    <mc:Choice Requires="p14">
      <p:transition spd="slow" p14:dur="3000" advTm="4181"/>
    </mc:Choice>
    <mc:Fallback xmlns="">
      <p:transition spd="slow" advTm="4181"/>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1166843"/>
            <a:ext cx="8280920" cy="4524315"/>
          </a:xfrm>
          <a:prstGeom prst="rect">
            <a:avLst/>
          </a:prstGeom>
        </p:spPr>
        <p:txBody>
          <a:bodyPr wrap="square">
            <a:spAutoFit/>
          </a:bodyPr>
          <a:lstStyle/>
          <a:p>
            <a:pPr algn="just"/>
            <a:r>
              <a:rPr lang="ru-RU" sz="2400" dirty="0" smtClean="0"/>
              <a:t>Так и встают перед глазами кадры фронтовой кинохроники: красноармейцы из всех сил выталкивают застрявшую телегу со снарядами, запряжённую лошадьми. Причина такого широкого использования лошадей весьма проста — по бездорожью (особенно весной и осенью), там, где застревали любые автомобили, могли пройти только эти выносливые животные.</a:t>
            </a:r>
          </a:p>
          <a:p>
            <a:pPr algn="just"/>
            <a:endParaRPr lang="ru-RU" sz="2400" dirty="0" smtClean="0"/>
          </a:p>
          <a:p>
            <a:pPr algn="just"/>
            <a:r>
              <a:rPr lang="ru-RU" sz="2400" dirty="0" smtClean="0"/>
              <a:t>Особенно любили артиллеристы лошадей-тяжеловозов — эти без проблем буксировали даже огромные гаубицы! И здесь особенно отличались владимирские тяжеловозы — гордость отечественного коневодства.</a:t>
            </a:r>
            <a:endParaRPr lang="ru-RU" sz="2400" dirty="0"/>
          </a:p>
        </p:txBody>
      </p:sp>
    </p:spTree>
    <p:extLst>
      <p:ext uri="{BB962C8B-B14F-4D97-AF65-F5344CB8AC3E}">
        <p14:creationId xmlns:p14="http://schemas.microsoft.com/office/powerpoint/2010/main" val="1573609148"/>
      </p:ext>
    </p:extLst>
  </p:cSld>
  <p:clrMapOvr>
    <a:masterClrMapping/>
  </p:clrMapOvr>
  <mc:AlternateContent xmlns:mc="http://schemas.openxmlformats.org/markup-compatibility/2006" xmlns:p14="http://schemas.microsoft.com/office/powerpoint/2010/main">
    <mc:Choice Requires="p14">
      <p:transition spd="slow" p14:dur="3000" advTm="21539"/>
    </mc:Choice>
    <mc:Fallback xmlns="">
      <p:transition spd="slow" advTm="21539"/>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FZc5hB97w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193" y="548680"/>
            <a:ext cx="8807298" cy="5832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243350"/>
      </p:ext>
    </p:extLst>
  </p:cSld>
  <p:clrMapOvr>
    <a:masterClrMapping/>
  </p:clrMapOvr>
  <mc:AlternateContent xmlns:mc="http://schemas.openxmlformats.org/markup-compatibility/2006" xmlns:p14="http://schemas.microsoft.com/office/powerpoint/2010/main">
    <mc:Choice Requires="p14">
      <p:transition spd="slow" p14:dur="3000" advTm="7049"/>
    </mc:Choice>
    <mc:Fallback xmlns="">
      <p:transition spd="slow" advTm="704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556792"/>
            <a:ext cx="8169635"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0159993"/>
      </p:ext>
    </p:extLst>
  </p:cSld>
  <p:clrMapOvr>
    <a:masterClrMapping/>
  </p:clrMapOvr>
  <mc:AlternateContent xmlns:mc="http://schemas.openxmlformats.org/markup-compatibility/2006" xmlns:p14="http://schemas.microsoft.com/office/powerpoint/2010/main">
    <mc:Choice Requires="p14">
      <p:transition spd="slow" p14:dur="3000" advTm="22145"/>
    </mc:Choice>
    <mc:Fallback xmlns="">
      <p:transition spd="slow" advTm="22145"/>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582341"/>
            <a:ext cx="8208912" cy="3416320"/>
          </a:xfrm>
          <a:prstGeom prst="rect">
            <a:avLst/>
          </a:prstGeom>
        </p:spPr>
        <p:txBody>
          <a:bodyPr wrap="square">
            <a:spAutoFit/>
          </a:bodyPr>
          <a:lstStyle/>
          <a:p>
            <a:pPr algn="just"/>
            <a:r>
              <a:rPr lang="ru-RU" sz="2400" dirty="0" smtClean="0"/>
              <a:t>Однако не только пушки и снаряды были заботой лошадей. Без коня солдата не накормишь — ведь обозы с продовольствием и полевые кухни доставляли на позиции именно лошади. Кстати, именно для этих (и некоторых других целей) даже в стрелковом полку по штату полагалось иметь триста пятьдесят лошадей. Невозможно представить себе командиров батальонов и полков без их верных четвероногих помощников. Бойцы, назначенные связными, также часто предпочитали коня мотоциклу.</a:t>
            </a:r>
            <a:endParaRPr lang="ru-RU" sz="2400" dirty="0"/>
          </a:p>
        </p:txBody>
      </p:sp>
    </p:spTree>
    <p:extLst>
      <p:ext uri="{BB962C8B-B14F-4D97-AF65-F5344CB8AC3E}">
        <p14:creationId xmlns:p14="http://schemas.microsoft.com/office/powerpoint/2010/main" val="1716240931"/>
      </p:ext>
    </p:extLst>
  </p:cSld>
  <p:clrMapOvr>
    <a:masterClrMapping/>
  </p:clrMapOvr>
  <mc:AlternateContent xmlns:mc="http://schemas.openxmlformats.org/markup-compatibility/2006" xmlns:p14="http://schemas.microsoft.com/office/powerpoint/2010/main">
    <mc:Choice Requires="p14">
      <p:transition spd="slow" p14:dur="3000" advTm="15855"/>
    </mc:Choice>
    <mc:Fallback xmlns="">
      <p:transition spd="slow" advTm="1585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ysteztq_MK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119" y="548680"/>
            <a:ext cx="8388616" cy="5146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105832"/>
      </p:ext>
    </p:extLst>
  </p:cSld>
  <p:clrMapOvr>
    <a:masterClrMapping/>
  </p:clrMapOvr>
  <mc:AlternateContent xmlns:mc="http://schemas.openxmlformats.org/markup-compatibility/2006" xmlns:p14="http://schemas.microsoft.com/office/powerpoint/2010/main">
    <mc:Choice Requires="p14">
      <p:transition spd="slow" p14:dur="3000" advTm="3838"/>
    </mc:Choice>
    <mc:Fallback xmlns="">
      <p:transition spd="slow" advTm="383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683568" y="1997839"/>
            <a:ext cx="7992888" cy="2677656"/>
          </a:xfrm>
          <a:prstGeom prst="rect">
            <a:avLst/>
          </a:prstGeom>
        </p:spPr>
        <p:txBody>
          <a:bodyPr wrap="square">
            <a:spAutoFit/>
          </a:bodyPr>
          <a:lstStyle/>
          <a:p>
            <a:pPr algn="just"/>
            <a:r>
              <a:rPr lang="ru-RU" sz="2400" dirty="0" smtClean="0"/>
              <a:t>А сколько раненых обязано своей жизнью этим скромным труженикам войны! Ведь большинство лазаретов и медсанбатов также были "на конной тяге". Нередко бывало и то, что пехота выезжала на позиции не на грузовиках, а на конных подводах. Ну, а перемещения и рейды партизанских отрядов без подобного вида транспорта вообще невозможно представить.</a:t>
            </a:r>
            <a:endParaRPr lang="ru-RU" sz="2400" dirty="0"/>
          </a:p>
        </p:txBody>
      </p:sp>
    </p:spTree>
    <p:extLst>
      <p:ext uri="{BB962C8B-B14F-4D97-AF65-F5344CB8AC3E}">
        <p14:creationId xmlns:p14="http://schemas.microsoft.com/office/powerpoint/2010/main" val="2104351706"/>
      </p:ext>
    </p:extLst>
  </p:cSld>
  <p:clrMapOvr>
    <a:masterClrMapping/>
  </p:clrMapOvr>
  <mc:AlternateContent xmlns:mc="http://schemas.openxmlformats.org/markup-compatibility/2006" xmlns:p14="http://schemas.microsoft.com/office/powerpoint/2010/main">
    <mc:Choice Requires="p14">
      <p:transition spd="slow" p14:dur="3000" advTm="8512"/>
    </mc:Choice>
    <mc:Fallback xmlns="">
      <p:transition spd="slow" advTm="8512"/>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0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166220"/>
            <a:ext cx="4464496" cy="64064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5500219"/>
      </p:ext>
    </p:extLst>
  </p:cSld>
  <p:clrMapOvr>
    <a:masterClrMapping/>
  </p:clrMapOvr>
  <mc:AlternateContent xmlns:mc="http://schemas.openxmlformats.org/markup-compatibility/2006" xmlns:p14="http://schemas.microsoft.com/office/powerpoint/2010/main">
    <mc:Choice Requires="p14">
      <p:transition spd="slow" p14:dur="3000" advTm="6051"/>
    </mc:Choice>
    <mc:Fallback xmlns="">
      <p:transition spd="slow" advTm="6051"/>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664" y="476672"/>
            <a:ext cx="6289754"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6867148"/>
      </p:ext>
    </p:extLst>
  </p:cSld>
  <p:clrMapOvr>
    <a:masterClrMapping/>
  </p:clrMapOvr>
  <mc:AlternateContent xmlns:mc="http://schemas.openxmlformats.org/markup-compatibility/2006" xmlns:p14="http://schemas.microsoft.com/office/powerpoint/2010/main">
    <mc:Choice Requires="p14">
      <p:transition spd="slow" p14:dur="3000" advTm="8196"/>
    </mc:Choice>
    <mc:Fallback xmlns="">
      <p:transition spd="slow" advTm="819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5208" y="836712"/>
            <a:ext cx="7978160" cy="56166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5778872"/>
      </p:ext>
    </p:extLst>
  </p:cSld>
  <p:clrMapOvr>
    <a:masterClrMapping/>
  </p:clrMapOvr>
  <mc:AlternateContent xmlns:mc="http://schemas.openxmlformats.org/markup-compatibility/2006" xmlns:p14="http://schemas.microsoft.com/office/powerpoint/2010/main">
    <mc:Choice Requires="p14">
      <p:transition spd="slow" p14:dur="3000" advTm="24991"/>
    </mc:Choice>
    <mc:Fallback xmlns="">
      <p:transition spd="slow" advTm="2499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2274838"/>
            <a:ext cx="7848872" cy="2308324"/>
          </a:xfrm>
          <a:prstGeom prst="rect">
            <a:avLst/>
          </a:prstGeom>
        </p:spPr>
        <p:txBody>
          <a:bodyPr wrap="square">
            <a:spAutoFit/>
          </a:bodyPr>
          <a:lstStyle/>
          <a:p>
            <a:pPr algn="just"/>
            <a:r>
              <a:rPr lang="ru-RU" sz="2400" dirty="0" smtClean="0"/>
              <a:t>Лошади оказались незаменимы для стремительных рейдов по тылам противника, для налетов и диверсий. А все потому, что хотя конь бежит со средней скоростью не более 20 км в час и может преодолеть не более 100 км за сутки, но он может пройти там, где не пройдёт никакая техника — и сделает это незаметно.</a:t>
            </a:r>
            <a:endParaRPr lang="ru-RU" sz="2400" dirty="0"/>
          </a:p>
        </p:txBody>
      </p:sp>
    </p:spTree>
    <p:extLst>
      <p:ext uri="{BB962C8B-B14F-4D97-AF65-F5344CB8AC3E}">
        <p14:creationId xmlns:p14="http://schemas.microsoft.com/office/powerpoint/2010/main" val="3156576995"/>
      </p:ext>
    </p:extLst>
  </p:cSld>
  <p:clrMapOvr>
    <a:masterClrMapping/>
  </p:clrMapOvr>
  <mc:AlternateContent xmlns:mc="http://schemas.openxmlformats.org/markup-compatibility/2006" xmlns:p14="http://schemas.microsoft.com/office/powerpoint/2010/main">
    <mc:Choice Requires="p14">
      <p:transition spd="slow" p14:dur="3000" advTm="11749"/>
    </mc:Choice>
    <mc:Fallback xmlns="">
      <p:transition spd="slow" advTm="11749"/>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112" y="692696"/>
            <a:ext cx="8050625" cy="5256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0880499"/>
      </p:ext>
    </p:extLst>
  </p:cSld>
  <p:clrMapOvr>
    <a:masterClrMapping/>
  </p:clrMapOvr>
  <mc:AlternateContent xmlns:mc="http://schemas.openxmlformats.org/markup-compatibility/2006" xmlns:p14="http://schemas.microsoft.com/office/powerpoint/2010/main">
    <mc:Choice Requires="p14">
      <p:transition spd="slow" p14:dur="3000" advTm="5423"/>
    </mc:Choice>
    <mc:Fallback xmlns="">
      <p:transition spd="slow" advTm="5423"/>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99592" y="2348880"/>
            <a:ext cx="7704856" cy="2308324"/>
          </a:xfrm>
          <a:prstGeom prst="rect">
            <a:avLst/>
          </a:prstGeom>
        </p:spPr>
        <p:txBody>
          <a:bodyPr wrap="square">
            <a:spAutoFit/>
          </a:bodyPr>
          <a:lstStyle/>
          <a:p>
            <a:pPr algn="just"/>
            <a:r>
              <a:rPr lang="ru-RU" b="0" i="0" dirty="0" smtClean="0">
                <a:solidFill>
                  <a:srgbClr val="000000"/>
                </a:solidFill>
                <a:effectLst/>
                <a:latin typeface="Verdana"/>
              </a:rPr>
              <a:t>Сколько же лошадей "проходили службу" в рядах Советской Армии в годы войны? На самом деле число их было огромно: около трех миллионов. Ведь в тогдашней армии лошади были не только в кавалерии: шли по военным дорогам бесчисленные обозы, на лошадях перевозились пушки и многое другое. Лошадь практически была основной тягловой силой. Даже в стрелковом полку по штату полагалось иметь триста пятьдесят лошадей. </a:t>
            </a:r>
            <a:endParaRPr lang="ru-RU" dirty="0"/>
          </a:p>
        </p:txBody>
      </p:sp>
    </p:spTree>
    <p:extLst>
      <p:ext uri="{BB962C8B-B14F-4D97-AF65-F5344CB8AC3E}">
        <p14:creationId xmlns:p14="http://schemas.microsoft.com/office/powerpoint/2010/main" val="4153212937"/>
      </p:ext>
    </p:extLst>
  </p:cSld>
  <p:clrMapOvr>
    <a:masterClrMapping/>
  </p:clrMapOvr>
  <mc:AlternateContent xmlns:mc="http://schemas.openxmlformats.org/markup-compatibility/2006" xmlns:p14="http://schemas.microsoft.com/office/powerpoint/2010/main">
    <mc:Choice Requires="p14">
      <p:transition spd="slow" p14:dur="3000" advTm="19133"/>
    </mc:Choice>
    <mc:Fallback xmlns="">
      <p:transition spd="slow" advTm="1913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04664"/>
            <a:ext cx="8447214" cy="5589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70925195"/>
      </p:ext>
    </p:extLst>
  </p:cSld>
  <p:clrMapOvr>
    <a:masterClrMapping/>
  </p:clrMapOvr>
  <mc:AlternateContent xmlns:mc="http://schemas.openxmlformats.org/markup-compatibility/2006" xmlns:p14="http://schemas.microsoft.com/office/powerpoint/2010/main">
    <mc:Choice Requires="p14">
      <p:transition spd="slow" p14:dur="3000" advTm="11082"/>
    </mc:Choice>
    <mc:Fallback xmlns="">
      <p:transition spd="slow" advTm="11082"/>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27584" y="692696"/>
            <a:ext cx="7488832" cy="4524315"/>
          </a:xfrm>
          <a:prstGeom prst="rect">
            <a:avLst/>
          </a:prstGeom>
        </p:spPr>
        <p:txBody>
          <a:bodyPr wrap="square">
            <a:spAutoFit/>
          </a:bodyPr>
          <a:lstStyle/>
          <a:p>
            <a:pPr algn="just"/>
            <a:endParaRPr lang="ru-RU" sz="2400" dirty="0" smtClean="0"/>
          </a:p>
          <a:p>
            <a:pPr algn="just"/>
            <a:r>
              <a:rPr lang="ru-RU" sz="2400" dirty="0"/>
              <a:t>Ж</a:t>
            </a:r>
            <a:r>
              <a:rPr lang="ru-RU" sz="2400" dirty="0" smtClean="0"/>
              <a:t>изнь лошади на войне не была особенно долгой. Она, например, не могла спрятаться в траншеи или укрыться в блиндаже от пуль и осколков снарядов. Считается, что за время Великой Отечественной войны на полях сражений было потеряно более миллиона лошадей. Впрочем, потери среди конского состава были бы несравненно больше, если бы не четко организованная ветеринарная служба, действовавшая на фронте. Подавляющее большинство раненых и заболевших лошадей после лечения возвращались в строй.</a:t>
            </a:r>
            <a:endParaRPr lang="ru-RU" sz="2400" dirty="0"/>
          </a:p>
        </p:txBody>
      </p:sp>
    </p:spTree>
    <p:extLst>
      <p:ext uri="{BB962C8B-B14F-4D97-AF65-F5344CB8AC3E}">
        <p14:creationId xmlns:p14="http://schemas.microsoft.com/office/powerpoint/2010/main" val="1988013474"/>
      </p:ext>
    </p:extLst>
  </p:cSld>
  <p:clrMapOvr>
    <a:masterClrMapping/>
  </p:clrMapOvr>
  <mc:AlternateContent xmlns:mc="http://schemas.openxmlformats.org/markup-compatibility/2006" xmlns:p14="http://schemas.microsoft.com/office/powerpoint/2010/main">
    <mc:Choice Requires="p14">
      <p:transition spd="slow" p14:dur="3000" advTm="11691"/>
    </mc:Choice>
    <mc:Fallback xmlns="">
      <p:transition spd="slow" advTm="1169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5" y="205765"/>
            <a:ext cx="8330095" cy="62475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41656252"/>
      </p:ext>
    </p:extLst>
  </p:cSld>
  <p:clrMapOvr>
    <a:masterClrMapping/>
  </p:clrMapOvr>
  <mc:AlternateContent xmlns:mc="http://schemas.openxmlformats.org/markup-compatibility/2006" xmlns:p14="http://schemas.microsoft.com/office/powerpoint/2010/main">
    <mc:Choice Requires="p14">
      <p:transition spd="slow" p14:dur="3000" advTm="4368"/>
    </mc:Choice>
    <mc:Fallback xmlns="">
      <p:transition spd="slow" advTm="436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67544" y="751344"/>
            <a:ext cx="8208912" cy="5262979"/>
          </a:xfrm>
          <a:prstGeom prst="rect">
            <a:avLst/>
          </a:prstGeom>
        </p:spPr>
        <p:txBody>
          <a:bodyPr wrap="square">
            <a:spAutoFit/>
          </a:bodyPr>
          <a:lstStyle/>
          <a:p>
            <a:pPr algn="just"/>
            <a:r>
              <a:rPr lang="ru-RU" sz="2400" dirty="0" smtClean="0"/>
              <a:t>Четкость работы ветеринарной службы в годы войны вызывала искреннее восхищение. Раненых лошадей никогда не бросали, а собирали после каждого боя и отправляли в специальные ветеринарные лазареты. Для доставки самых тяжелых раненых и больных во фронтовой тыл использовался автотранспорт, имевшийся в специальных эвакуационных лазаретах. В армейских и фронтовых лазаретах были хирургическое, терапевтическое и инфекционное отделения, которые возглавлялись квалифицированными специалистами. Тяжело раненым лошадям здесь делали операции, а потом много месяцев лечили их и выхаживали до полного выздоровления. Так что раненые лошади были окружены такой же заботой и вниманием, что и бойцы.</a:t>
            </a:r>
            <a:endParaRPr lang="ru-RU" sz="2400" dirty="0"/>
          </a:p>
        </p:txBody>
      </p:sp>
    </p:spTree>
    <p:extLst>
      <p:ext uri="{BB962C8B-B14F-4D97-AF65-F5344CB8AC3E}">
        <p14:creationId xmlns:p14="http://schemas.microsoft.com/office/powerpoint/2010/main" val="1613880197"/>
      </p:ext>
    </p:extLst>
  </p:cSld>
  <p:clrMapOvr>
    <a:masterClrMapping/>
  </p:clrMapOvr>
  <mc:AlternateContent xmlns:mc="http://schemas.openxmlformats.org/markup-compatibility/2006" xmlns:p14="http://schemas.microsoft.com/office/powerpoint/2010/main">
    <mc:Choice Requires="p14">
      <p:transition spd="slow" p14:dur="3000" advTm="37000"/>
    </mc:Choice>
    <mc:Fallback xmlns="">
      <p:transition spd="slow" advTm="37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536" y="1268760"/>
            <a:ext cx="8301357" cy="4752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90403417"/>
      </p:ext>
    </p:extLst>
  </p:cSld>
  <p:clrMapOvr>
    <a:masterClrMapping/>
  </p:clrMapOvr>
  <mc:AlternateContent xmlns:mc="http://schemas.openxmlformats.org/markup-compatibility/2006" xmlns:p14="http://schemas.microsoft.com/office/powerpoint/2010/main">
    <mc:Choice Requires="p14">
      <p:transition spd="slow" p14:dur="3000" advTm="17996"/>
    </mc:Choice>
    <mc:Fallback xmlns="">
      <p:transition spd="slow" advTm="1799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571500"/>
            <a:ext cx="85725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831362"/>
      </p:ext>
    </p:extLst>
  </p:cSld>
  <p:clrMapOvr>
    <a:masterClrMapping/>
  </p:clrMapOvr>
  <mc:AlternateContent xmlns:mc="http://schemas.openxmlformats.org/markup-compatibility/2006" xmlns:p14="http://schemas.microsoft.com/office/powerpoint/2010/main">
    <mc:Choice Requires="p14">
      <p:transition spd="slow" p14:dur="3000" advTm="6362"/>
    </mc:Choice>
    <mc:Fallback xmlns="">
      <p:transition spd="slow" advTm="6362"/>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39552" y="1928927"/>
            <a:ext cx="8064896" cy="2677656"/>
          </a:xfrm>
          <a:prstGeom prst="rect">
            <a:avLst/>
          </a:prstGeom>
        </p:spPr>
        <p:txBody>
          <a:bodyPr wrap="square">
            <a:spAutoFit/>
          </a:bodyPr>
          <a:lstStyle/>
          <a:p>
            <a:pPr algn="just"/>
            <a:r>
              <a:rPr lang="ru-RU" sz="2400" dirty="0" smtClean="0"/>
              <a:t>И все-таки очень много лошадей пало на полях сражений. Считается, что за время Великой Отечественной войны на полях сражений было потеряно более миллиона лошадей. И в отличие от людей, имена этих скромных тружеников фронта практически никому не известны. Погибших лошадей не награждали орденами, не присваивали геройских званий… Выживших, впрочем, тоже.</a:t>
            </a:r>
            <a:endParaRPr lang="ru-RU" sz="2400" dirty="0"/>
          </a:p>
        </p:txBody>
      </p:sp>
    </p:spTree>
    <p:extLst>
      <p:ext uri="{BB962C8B-B14F-4D97-AF65-F5344CB8AC3E}">
        <p14:creationId xmlns:p14="http://schemas.microsoft.com/office/powerpoint/2010/main" val="1680931043"/>
      </p:ext>
    </p:extLst>
  </p:cSld>
  <p:clrMapOvr>
    <a:masterClrMapping/>
  </p:clrMapOvr>
  <mc:AlternateContent xmlns:mc="http://schemas.openxmlformats.org/markup-compatibility/2006" xmlns:p14="http://schemas.microsoft.com/office/powerpoint/2010/main">
    <mc:Choice Requires="p14">
      <p:transition spd="slow" p14:dur="3000" advTm="11875"/>
    </mc:Choice>
    <mc:Fallback xmlns="">
      <p:transition spd="slow" advTm="1187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57179"/>
            <a:ext cx="7056784" cy="62127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70603989"/>
      </p:ext>
    </p:extLst>
  </p:cSld>
  <p:clrMapOvr>
    <a:masterClrMapping/>
  </p:clrMapOvr>
  <mc:AlternateContent xmlns:mc="http://schemas.openxmlformats.org/markup-compatibility/2006" xmlns:p14="http://schemas.microsoft.com/office/powerpoint/2010/main">
    <mc:Choice Requires="p14">
      <p:transition spd="slow" p14:dur="3000" advTm="5830"/>
    </mc:Choice>
    <mc:Fallback xmlns="">
      <p:transition spd="slow" advTm="583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571500"/>
            <a:ext cx="7620000" cy="571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4167975"/>
      </p:ext>
    </p:extLst>
  </p:cSld>
  <p:clrMapOvr>
    <a:masterClrMapping/>
  </p:clrMapOvr>
  <mc:AlternateContent xmlns:mc="http://schemas.openxmlformats.org/markup-compatibility/2006" xmlns:p14="http://schemas.microsoft.com/office/powerpoint/2010/main">
    <mc:Choice Requires="p14">
      <p:transition spd="slow" p14:dur="3000" advTm="4939"/>
    </mc:Choice>
    <mc:Fallback xmlns="">
      <p:transition spd="slow" advTm="493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476672"/>
            <a:ext cx="4294609" cy="6201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302526"/>
      </p:ext>
    </p:extLst>
  </p:cSld>
  <p:clrMapOvr>
    <a:masterClrMapping/>
  </p:clrMapOvr>
  <mc:AlternateContent xmlns:mc="http://schemas.openxmlformats.org/markup-compatibility/2006" xmlns:p14="http://schemas.microsoft.com/office/powerpoint/2010/main">
    <mc:Choice Requires="p14">
      <p:transition spd="slow" p14:dur="3000" advTm="4199"/>
    </mc:Choice>
    <mc:Fallback xmlns="">
      <p:transition spd="slow" advTm="419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08192"/>
            <a:ext cx="8504065" cy="55489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69065857"/>
      </p:ext>
    </p:extLst>
  </p:cSld>
  <p:clrMapOvr>
    <a:masterClrMapping/>
  </p:clrMapOvr>
  <mc:AlternateContent xmlns:mc="http://schemas.openxmlformats.org/markup-compatibility/2006" xmlns:p14="http://schemas.microsoft.com/office/powerpoint/2010/main">
    <mc:Choice Requires="p14">
      <p:transition spd="slow" p14:dur="3000" advTm="5699"/>
    </mc:Choice>
    <mc:Fallback xmlns="">
      <p:transition spd="slow" advTm="5699"/>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803" y="836712"/>
            <a:ext cx="8832982"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83749219"/>
      </p:ext>
    </p:extLst>
  </p:cSld>
  <p:clrMapOvr>
    <a:masterClrMapping/>
  </p:clrMapOvr>
  <mc:AlternateContent xmlns:mc="http://schemas.openxmlformats.org/markup-compatibility/2006" xmlns:p14="http://schemas.microsoft.com/office/powerpoint/2010/main">
    <mc:Choice Requires="p14">
      <p:transition spd="slow" p14:dur="3000" advTm="6541"/>
    </mc:Choice>
    <mc:Fallback xmlns="">
      <p:transition spd="slow" advTm="6541"/>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3429" y="764704"/>
            <a:ext cx="6696744" cy="58150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09140118"/>
      </p:ext>
    </p:extLst>
  </p:cSld>
  <p:clrMapOvr>
    <a:masterClrMapping/>
  </p:clrMapOvr>
  <mc:AlternateContent xmlns:mc="http://schemas.openxmlformats.org/markup-compatibility/2006" xmlns:p14="http://schemas.microsoft.com/office/powerpoint/2010/main">
    <mc:Choice Requires="p14">
      <p:transition spd="slow" p14:dur="3000" advTm="5565"/>
    </mc:Choice>
    <mc:Fallback xmlns="">
      <p:transition spd="slow" advTm="556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2740" y="546375"/>
            <a:ext cx="8083716" cy="569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50335968"/>
      </p:ext>
    </p:extLst>
  </p:cSld>
  <p:clrMapOvr>
    <a:masterClrMapping/>
  </p:clrMapOvr>
  <mc:AlternateContent xmlns:mc="http://schemas.openxmlformats.org/markup-compatibility/2006" xmlns:p14="http://schemas.microsoft.com/office/powerpoint/2010/main">
    <mc:Choice Requires="p14">
      <p:transition spd="slow" p14:dur="3000" advTm="20067"/>
    </mc:Choice>
    <mc:Fallback xmlns="">
      <p:transition spd="slow" advTm="20067"/>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0_cc345_4d1d9a98_ori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469748"/>
            <a:ext cx="8591438" cy="56166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426179"/>
      </p:ext>
    </p:extLst>
  </p:cSld>
  <p:clrMapOvr>
    <a:masterClrMapping/>
  </p:clrMapOvr>
  <mc:AlternateContent xmlns:mc="http://schemas.openxmlformats.org/markup-compatibility/2006" xmlns:p14="http://schemas.microsoft.com/office/powerpoint/2010/main">
    <mc:Choice Requires="p14">
      <p:transition spd="slow" p14:dur="3000" advTm="22509"/>
    </mc:Choice>
    <mc:Fallback xmlns="">
      <p:transition spd="slow" advTm="2250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9592" y="1628800"/>
            <a:ext cx="7730209" cy="2554545"/>
          </a:xfrm>
          <a:prstGeom prst="rect">
            <a:avLst/>
          </a:prstGeom>
          <a:noFill/>
        </p:spPr>
        <p:txBody>
          <a:bodyPr wrap="square" rtlCol="0">
            <a:spAutoFit/>
          </a:bodyPr>
          <a:lstStyle/>
          <a:p>
            <a:pPr algn="ctr"/>
            <a:r>
              <a:rPr lang="ru-RU" sz="3200" dirty="0" smtClean="0"/>
              <a:t>Использованы фото из сети Интернет</a:t>
            </a:r>
            <a:br>
              <a:rPr lang="ru-RU" sz="3200" dirty="0" smtClean="0"/>
            </a:br>
            <a:endParaRPr lang="ru-RU" sz="3200" dirty="0" smtClean="0"/>
          </a:p>
          <a:p>
            <a:pPr algn="ctr"/>
            <a:r>
              <a:rPr lang="ru-RU" sz="3200" dirty="0" smtClean="0"/>
              <a:t>Песню исполняет автор </a:t>
            </a:r>
            <a:br>
              <a:rPr lang="ru-RU" sz="3200" dirty="0" smtClean="0"/>
            </a:br>
            <a:r>
              <a:rPr lang="ru-RU" sz="3200" dirty="0" smtClean="0"/>
              <a:t>Маргарита Геннадьевна </a:t>
            </a:r>
            <a:br>
              <a:rPr lang="ru-RU" sz="3200" dirty="0" smtClean="0"/>
            </a:br>
            <a:r>
              <a:rPr lang="ru-RU" sz="3200" dirty="0" smtClean="0"/>
              <a:t>Котомцева</a:t>
            </a:r>
            <a:endParaRPr lang="ru-RU" sz="3200" dirty="0"/>
          </a:p>
        </p:txBody>
      </p:sp>
      <p:sp>
        <p:nvSpPr>
          <p:cNvPr id="3" name="TextBox 2"/>
          <p:cNvSpPr txBox="1"/>
          <p:nvPr/>
        </p:nvSpPr>
        <p:spPr>
          <a:xfrm>
            <a:off x="2593320" y="5805264"/>
            <a:ext cx="4301178" cy="646331"/>
          </a:xfrm>
          <a:prstGeom prst="rect">
            <a:avLst/>
          </a:prstGeom>
          <a:noFill/>
        </p:spPr>
        <p:txBody>
          <a:bodyPr wrap="none" rtlCol="0">
            <a:spAutoFit/>
          </a:bodyPr>
          <a:lstStyle/>
          <a:p>
            <a:pPr algn="ctr"/>
            <a:r>
              <a:rPr lang="ru-RU" b="1" dirty="0" smtClean="0"/>
              <a:t>Подготовила: главный библиотекарь ЦБ</a:t>
            </a:r>
            <a:br>
              <a:rPr lang="ru-RU" b="1" dirty="0" smtClean="0"/>
            </a:br>
            <a:r>
              <a:rPr lang="ru-RU" b="1" dirty="0" smtClean="0"/>
              <a:t>Блинова Альбина Николаевна</a:t>
            </a:r>
            <a:endParaRPr lang="ru-RU" b="1" dirty="0"/>
          </a:p>
        </p:txBody>
      </p:sp>
    </p:spTree>
    <p:extLst>
      <p:ext uri="{BB962C8B-B14F-4D97-AF65-F5344CB8AC3E}">
        <p14:creationId xmlns:p14="http://schemas.microsoft.com/office/powerpoint/2010/main" val="1571095114"/>
      </p:ext>
    </p:extLst>
  </p:cSld>
  <p:clrMapOvr>
    <a:masterClrMapping/>
  </p:clrMapOvr>
  <mc:AlternateContent xmlns:mc="http://schemas.openxmlformats.org/markup-compatibility/2006" xmlns:p14="http://schemas.microsoft.com/office/powerpoint/2010/main">
    <mc:Choice Requires="p14">
      <p:transition spd="slow" p14:dur="3000" advTm="6633"/>
    </mc:Choice>
    <mc:Fallback xmlns="">
      <p:transition spd="slow" advTm="6633"/>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Волна">
  <a:themeElements>
    <a:clrScheme name="Волна">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Волна">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Волна">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293</TotalTime>
  <Words>733</Words>
  <Application>Microsoft Office PowerPoint</Application>
  <PresentationFormat>Экран (4:3)</PresentationFormat>
  <Paragraphs>25</Paragraphs>
  <Slides>32</Slides>
  <Notes>0</Notes>
  <HiddenSlides>0</HiddenSlides>
  <MMClips>1</MMClips>
  <ScaleCrop>false</ScaleCrop>
  <HeadingPairs>
    <vt:vector size="4" baseType="variant">
      <vt:variant>
        <vt:lpstr>Тема</vt:lpstr>
      </vt:variant>
      <vt:variant>
        <vt:i4>1</vt:i4>
      </vt:variant>
      <vt:variant>
        <vt:lpstr>Заголовки слайдов</vt:lpstr>
      </vt:variant>
      <vt:variant>
        <vt:i4>32</vt:i4>
      </vt:variant>
    </vt:vector>
  </HeadingPairs>
  <TitlesOfParts>
    <vt:vector size="33" baseType="lpstr">
      <vt:lpstr>Волна</vt:lpstr>
      <vt:lpstr>Ведь они такие же солдаты, Верные помощники людей.</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834579</dc:creator>
  <cp:lastModifiedBy>834579</cp:lastModifiedBy>
  <cp:revision>21</cp:revision>
  <dcterms:created xsi:type="dcterms:W3CDTF">2020-04-19T09:19:29Z</dcterms:created>
  <dcterms:modified xsi:type="dcterms:W3CDTF">2020-04-20T03:53:25Z</dcterms:modified>
</cp:coreProperties>
</file>