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5" r:id="rId7"/>
    <p:sldId id="266" r:id="rId8"/>
    <p:sldId id="267" r:id="rId9"/>
    <p:sldId id="268" r:id="rId10"/>
    <p:sldId id="269" r:id="rId11"/>
    <p:sldId id="270" r:id="rId12"/>
    <p:sldId id="271" r:id="rId13"/>
    <p:sldId id="272" r:id="rId14"/>
    <p:sldId id="279" r:id="rId15"/>
    <p:sldId id="273" r:id="rId16"/>
    <p:sldId id="274" r:id="rId17"/>
    <p:sldId id="275" r:id="rId18"/>
    <p:sldId id="276" r:id="rId19"/>
    <p:sldId id="277" r:id="rId20"/>
    <p:sldId id="278" r:id="rId21"/>
    <p:sldId id="280" r:id="rId22"/>
    <p:sldId id="281" r:id="rId23"/>
    <p:sldId id="282"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7062" autoAdjust="0"/>
    <p:restoredTop sz="94660"/>
  </p:normalViewPr>
  <p:slideViewPr>
    <p:cSldViewPr>
      <p:cViewPr>
        <p:scale>
          <a:sx n="70" d="100"/>
          <a:sy n="70" d="100"/>
        </p:scale>
        <p:origin x="-105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17D2174-4B53-470D-B00B-D1F979E5B08F}" type="datetimeFigureOut">
              <a:rPr lang="ru-RU" smtClean="0"/>
              <a:t>25.05.2020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C714A7D-7395-4DCA-ABA7-8ECF94C0BE22}" type="slidenum">
              <a:rPr lang="ru-RU" smtClean="0"/>
              <a:t>‹#›</a:t>
            </a:fld>
            <a:endParaRPr lang="ru-RU"/>
          </a:p>
        </p:txBody>
      </p:sp>
    </p:spTree>
    <p:extLst>
      <p:ext uri="{BB962C8B-B14F-4D97-AF65-F5344CB8AC3E}">
        <p14:creationId xmlns:p14="http://schemas.microsoft.com/office/powerpoint/2010/main" val="32710586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17D2174-4B53-470D-B00B-D1F979E5B08F}" type="datetimeFigureOut">
              <a:rPr lang="ru-RU" smtClean="0"/>
              <a:t>25.05.2020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C714A7D-7395-4DCA-ABA7-8ECF94C0BE22}" type="slidenum">
              <a:rPr lang="ru-RU" smtClean="0"/>
              <a:t>‹#›</a:t>
            </a:fld>
            <a:endParaRPr lang="ru-RU"/>
          </a:p>
        </p:txBody>
      </p:sp>
    </p:spTree>
    <p:extLst>
      <p:ext uri="{BB962C8B-B14F-4D97-AF65-F5344CB8AC3E}">
        <p14:creationId xmlns:p14="http://schemas.microsoft.com/office/powerpoint/2010/main" val="1484392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17D2174-4B53-470D-B00B-D1F979E5B08F}" type="datetimeFigureOut">
              <a:rPr lang="ru-RU" smtClean="0"/>
              <a:t>25.05.2020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C714A7D-7395-4DCA-ABA7-8ECF94C0BE22}" type="slidenum">
              <a:rPr lang="ru-RU" smtClean="0"/>
              <a:t>‹#›</a:t>
            </a:fld>
            <a:endParaRPr lang="ru-RU"/>
          </a:p>
        </p:txBody>
      </p:sp>
    </p:spTree>
    <p:extLst>
      <p:ext uri="{BB962C8B-B14F-4D97-AF65-F5344CB8AC3E}">
        <p14:creationId xmlns:p14="http://schemas.microsoft.com/office/powerpoint/2010/main" val="2762488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17D2174-4B53-470D-B00B-D1F979E5B08F}" type="datetimeFigureOut">
              <a:rPr lang="ru-RU" smtClean="0"/>
              <a:t>25.05.2020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C714A7D-7395-4DCA-ABA7-8ECF94C0BE22}" type="slidenum">
              <a:rPr lang="ru-RU" smtClean="0"/>
              <a:t>‹#›</a:t>
            </a:fld>
            <a:endParaRPr lang="ru-RU"/>
          </a:p>
        </p:txBody>
      </p:sp>
    </p:spTree>
    <p:extLst>
      <p:ext uri="{BB962C8B-B14F-4D97-AF65-F5344CB8AC3E}">
        <p14:creationId xmlns:p14="http://schemas.microsoft.com/office/powerpoint/2010/main" val="543546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17D2174-4B53-470D-B00B-D1F979E5B08F}" type="datetimeFigureOut">
              <a:rPr lang="ru-RU" smtClean="0"/>
              <a:t>25.05.2020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C714A7D-7395-4DCA-ABA7-8ECF94C0BE22}" type="slidenum">
              <a:rPr lang="ru-RU" smtClean="0"/>
              <a:t>‹#›</a:t>
            </a:fld>
            <a:endParaRPr lang="ru-RU"/>
          </a:p>
        </p:txBody>
      </p:sp>
    </p:spTree>
    <p:extLst>
      <p:ext uri="{BB962C8B-B14F-4D97-AF65-F5344CB8AC3E}">
        <p14:creationId xmlns:p14="http://schemas.microsoft.com/office/powerpoint/2010/main" val="13012717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17D2174-4B53-470D-B00B-D1F979E5B08F}" type="datetimeFigureOut">
              <a:rPr lang="ru-RU" smtClean="0"/>
              <a:t>25.05.2020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C714A7D-7395-4DCA-ABA7-8ECF94C0BE22}" type="slidenum">
              <a:rPr lang="ru-RU" smtClean="0"/>
              <a:t>‹#›</a:t>
            </a:fld>
            <a:endParaRPr lang="ru-RU"/>
          </a:p>
        </p:txBody>
      </p:sp>
    </p:spTree>
    <p:extLst>
      <p:ext uri="{BB962C8B-B14F-4D97-AF65-F5344CB8AC3E}">
        <p14:creationId xmlns:p14="http://schemas.microsoft.com/office/powerpoint/2010/main" val="1433604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17D2174-4B53-470D-B00B-D1F979E5B08F}" type="datetimeFigureOut">
              <a:rPr lang="ru-RU" smtClean="0"/>
              <a:t>25.05.2020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C714A7D-7395-4DCA-ABA7-8ECF94C0BE22}" type="slidenum">
              <a:rPr lang="ru-RU" smtClean="0"/>
              <a:t>‹#›</a:t>
            </a:fld>
            <a:endParaRPr lang="ru-RU"/>
          </a:p>
        </p:txBody>
      </p:sp>
    </p:spTree>
    <p:extLst>
      <p:ext uri="{BB962C8B-B14F-4D97-AF65-F5344CB8AC3E}">
        <p14:creationId xmlns:p14="http://schemas.microsoft.com/office/powerpoint/2010/main" val="2740931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17D2174-4B53-470D-B00B-D1F979E5B08F}" type="datetimeFigureOut">
              <a:rPr lang="ru-RU" smtClean="0"/>
              <a:t>25.05.2020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C714A7D-7395-4DCA-ABA7-8ECF94C0BE22}" type="slidenum">
              <a:rPr lang="ru-RU" smtClean="0"/>
              <a:t>‹#›</a:t>
            </a:fld>
            <a:endParaRPr lang="ru-RU"/>
          </a:p>
        </p:txBody>
      </p:sp>
    </p:spTree>
    <p:extLst>
      <p:ext uri="{BB962C8B-B14F-4D97-AF65-F5344CB8AC3E}">
        <p14:creationId xmlns:p14="http://schemas.microsoft.com/office/powerpoint/2010/main" val="5134774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17D2174-4B53-470D-B00B-D1F979E5B08F}" type="datetimeFigureOut">
              <a:rPr lang="ru-RU" smtClean="0"/>
              <a:t>25.05.2020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C714A7D-7395-4DCA-ABA7-8ECF94C0BE22}" type="slidenum">
              <a:rPr lang="ru-RU" smtClean="0"/>
              <a:t>‹#›</a:t>
            </a:fld>
            <a:endParaRPr lang="ru-RU"/>
          </a:p>
        </p:txBody>
      </p:sp>
    </p:spTree>
    <p:extLst>
      <p:ext uri="{BB962C8B-B14F-4D97-AF65-F5344CB8AC3E}">
        <p14:creationId xmlns:p14="http://schemas.microsoft.com/office/powerpoint/2010/main" val="9908180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17D2174-4B53-470D-B00B-D1F979E5B08F}" type="datetimeFigureOut">
              <a:rPr lang="ru-RU" smtClean="0"/>
              <a:t>25.05.2020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C714A7D-7395-4DCA-ABA7-8ECF94C0BE22}" type="slidenum">
              <a:rPr lang="ru-RU" smtClean="0"/>
              <a:t>‹#›</a:t>
            </a:fld>
            <a:endParaRPr lang="ru-RU"/>
          </a:p>
        </p:txBody>
      </p:sp>
    </p:spTree>
    <p:extLst>
      <p:ext uri="{BB962C8B-B14F-4D97-AF65-F5344CB8AC3E}">
        <p14:creationId xmlns:p14="http://schemas.microsoft.com/office/powerpoint/2010/main" val="3308667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17D2174-4B53-470D-B00B-D1F979E5B08F}" type="datetimeFigureOut">
              <a:rPr lang="ru-RU" smtClean="0"/>
              <a:t>25.05.2020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C714A7D-7395-4DCA-ABA7-8ECF94C0BE22}" type="slidenum">
              <a:rPr lang="ru-RU" smtClean="0"/>
              <a:t>‹#›</a:t>
            </a:fld>
            <a:endParaRPr lang="ru-RU"/>
          </a:p>
        </p:txBody>
      </p:sp>
    </p:spTree>
    <p:extLst>
      <p:ext uri="{BB962C8B-B14F-4D97-AF65-F5344CB8AC3E}">
        <p14:creationId xmlns:p14="http://schemas.microsoft.com/office/powerpoint/2010/main" val="121525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7D2174-4B53-470D-B00B-D1F979E5B08F}" type="datetimeFigureOut">
              <a:rPr lang="ru-RU" smtClean="0"/>
              <a:t>25.05.2020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714A7D-7395-4DCA-ABA7-8ECF94C0BE22}" type="slidenum">
              <a:rPr lang="ru-RU" smtClean="0"/>
              <a:t>‹#›</a:t>
            </a:fld>
            <a:endParaRPr lang="ru-RU"/>
          </a:p>
        </p:txBody>
      </p:sp>
    </p:spTree>
    <p:extLst>
      <p:ext uri="{BB962C8B-B14F-4D97-AF65-F5344CB8AC3E}">
        <p14:creationId xmlns:p14="http://schemas.microsoft.com/office/powerpoint/2010/main" val="9407796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10.png"/><Relationship Id="rId4" Type="http://schemas.microsoft.com/office/2007/relationships/hdphoto" Target="../media/hdphoto2.wdp"/></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jpg"/><Relationship Id="rId1" Type="http://schemas.openxmlformats.org/officeDocument/2006/relationships/slideLayout" Target="../slideLayouts/slideLayout2.xml"/><Relationship Id="rId5" Type="http://schemas.microsoft.com/office/2007/relationships/hdphoto" Target="../media/hdphoto4.wdp"/><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jpg"/><Relationship Id="rId1" Type="http://schemas.openxmlformats.org/officeDocument/2006/relationships/slideLayout" Target="../slideLayouts/slideLayout2.xml"/><Relationship Id="rId5" Type="http://schemas.microsoft.com/office/2007/relationships/hdphoto" Target="../media/hdphoto5.wdp"/><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jpg"/><Relationship Id="rId1" Type="http://schemas.openxmlformats.org/officeDocument/2006/relationships/slideLayout" Target="../slideLayouts/slideLayout2.xml"/><Relationship Id="rId5" Type="http://schemas.microsoft.com/office/2007/relationships/hdphoto" Target="../media/hdphoto6.wdp"/><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jpg"/><Relationship Id="rId1" Type="http://schemas.openxmlformats.org/officeDocument/2006/relationships/slideLayout" Target="../slideLayouts/slideLayout2.xml"/><Relationship Id="rId6" Type="http://schemas.microsoft.com/office/2007/relationships/hdphoto" Target="../media/hdphoto8.wdp"/><Relationship Id="rId5" Type="http://schemas.openxmlformats.org/officeDocument/2006/relationships/image" Target="../media/image26.jpeg"/><Relationship Id="rId4" Type="http://schemas.microsoft.com/office/2007/relationships/hdphoto" Target="../media/hdphoto7.wdp"/></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jpg"/><Relationship Id="rId1" Type="http://schemas.openxmlformats.org/officeDocument/2006/relationships/slideLayout" Target="../slideLayouts/slideLayout2.xml"/><Relationship Id="rId5" Type="http://schemas.microsoft.com/office/2007/relationships/hdphoto" Target="../media/hdphoto9.wdp"/><Relationship Id="rId4" Type="http://schemas.openxmlformats.org/officeDocument/2006/relationships/image" Target="../media/image28.jpeg"/></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4.jpg"/><Relationship Id="rId1" Type="http://schemas.openxmlformats.org/officeDocument/2006/relationships/slideLayout" Target="../slideLayouts/slideLayout2.xml"/><Relationship Id="rId5" Type="http://schemas.microsoft.com/office/2007/relationships/hdphoto" Target="../media/hdphoto10.wdp"/><Relationship Id="rId4" Type="http://schemas.openxmlformats.org/officeDocument/2006/relationships/image" Target="../media/image30.jpeg"/></Relationships>
</file>

<file path=ppt/slides/_rels/slide1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32.jpeg"/><Relationship Id="rId4" Type="http://schemas.microsoft.com/office/2007/relationships/hdphoto" Target="../media/hdphoto11.wdp"/></Relationships>
</file>

<file path=ppt/slides/_rels/slide1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1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38.jpeg"/><Relationship Id="rId4" Type="http://schemas.microsoft.com/office/2007/relationships/hdphoto" Target="../media/hdphoto12.wdp"/></Relationships>
</file>

<file path=ppt/slides/_rels/slide1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2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jpg"/><Relationship Id="rId1" Type="http://schemas.openxmlformats.org/officeDocument/2006/relationships/slideLayout" Target="../slideLayouts/slideLayout2.xml"/><Relationship Id="rId5" Type="http://schemas.microsoft.com/office/2007/relationships/hdphoto" Target="../media/hdphoto13.wdp"/><Relationship Id="rId4" Type="http://schemas.openxmlformats.org/officeDocument/2006/relationships/image" Target="../media/image42.jpeg"/></Relationships>
</file>

<file path=ppt/slides/_rels/slide2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jpg"/><Relationship Id="rId1" Type="http://schemas.openxmlformats.org/officeDocument/2006/relationships/slideLayout" Target="../slideLayouts/slideLayout2.xml"/><Relationship Id="rId5" Type="http://schemas.microsoft.com/office/2007/relationships/hdphoto" Target="../media/hdphoto14.wdp"/><Relationship Id="rId4" Type="http://schemas.openxmlformats.org/officeDocument/2006/relationships/image" Target="../media/image44.jpeg"/></Relationships>
</file>

<file path=ppt/slides/_rels/slide2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47.jpeg"/><Relationship Id="rId4" Type="http://schemas.microsoft.com/office/2007/relationships/hdphoto" Target="../media/hdphoto15.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krot.info/uploads/posts/2020-01/1579214688_6-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ctrTitle"/>
          </p:nvPr>
        </p:nvSpPr>
        <p:spPr>
          <a:xfrm>
            <a:off x="36225" y="836712"/>
            <a:ext cx="9142678" cy="3094805"/>
          </a:xfrm>
        </p:spPr>
        <p:txBody>
          <a:bodyPr>
            <a:normAutofit/>
          </a:bodyPr>
          <a:lstStyle/>
          <a:p>
            <a:r>
              <a:rPr lang="ru-RU" sz="11500" b="1" dirty="0" smtClean="0">
                <a:latin typeface="Gabriola" panose="04040605051002020D02" pitchFamily="82" charset="0"/>
              </a:rPr>
              <a:t>АКТЕРЫ</a:t>
            </a:r>
            <a:r>
              <a:rPr lang="ru-RU" sz="6600" b="1" dirty="0" smtClean="0"/>
              <a:t/>
            </a:r>
            <a:br>
              <a:rPr lang="ru-RU" sz="6600" b="1" dirty="0" smtClean="0"/>
            </a:br>
            <a:r>
              <a:rPr lang="ru-RU" sz="4800" b="1" dirty="0" smtClean="0"/>
              <a:t>ФРОНТОВИКИ</a:t>
            </a:r>
            <a:endParaRPr lang="ru-RU" sz="4800" b="1" dirty="0"/>
          </a:p>
        </p:txBody>
      </p:sp>
      <p:pic>
        <p:nvPicPr>
          <p:cNvPr id="1030" name="Picture 6" descr="http://wiki.obrazraion.ru/images/archive/2/2f/20150406033526%21Kinolenta.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25" y="3861048"/>
            <a:ext cx="9142678" cy="100965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freepikpsd.com/wp-content/uploads/2019/10/filme-em-png-4-Transparent-Images.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2135368">
            <a:off x="-374349" y="497884"/>
            <a:ext cx="2978696" cy="177728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https://freepikpsd.com/wp-content/uploads/2019/10/filme-em-png-4-Transparent-Images.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9464632" flipH="1">
            <a:off x="6525808" y="497883"/>
            <a:ext cx="2978696" cy="177728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0" y="6211669"/>
            <a:ext cx="9178903" cy="646331"/>
          </a:xfrm>
          <a:prstGeom prst="rect">
            <a:avLst/>
          </a:prstGeom>
          <a:noFill/>
        </p:spPr>
        <p:txBody>
          <a:bodyPr wrap="square" rtlCol="0">
            <a:spAutoFit/>
          </a:bodyPr>
          <a:lstStyle/>
          <a:p>
            <a:pPr algn="ctr"/>
            <a:r>
              <a:rPr lang="ru-RU" b="1" dirty="0" err="1">
                <a:solidFill>
                  <a:schemeClr val="bg1">
                    <a:lumMod val="95000"/>
                  </a:schemeClr>
                </a:solidFill>
              </a:rPr>
              <a:t>п</a:t>
            </a:r>
            <a:r>
              <a:rPr lang="ru-RU" b="1" dirty="0" err="1" smtClean="0">
                <a:solidFill>
                  <a:schemeClr val="bg1">
                    <a:lumMod val="95000"/>
                  </a:schemeClr>
                </a:solidFill>
              </a:rPr>
              <a:t>гт</a:t>
            </a:r>
            <a:r>
              <a:rPr lang="ru-RU" b="1" dirty="0" smtClean="0">
                <a:solidFill>
                  <a:schemeClr val="bg1">
                    <a:lumMod val="95000"/>
                  </a:schemeClr>
                </a:solidFill>
              </a:rPr>
              <a:t>. Богородское, </a:t>
            </a:r>
          </a:p>
          <a:p>
            <a:pPr algn="ctr"/>
            <a:r>
              <a:rPr lang="ru-RU" b="1" dirty="0" smtClean="0">
                <a:solidFill>
                  <a:schemeClr val="bg1">
                    <a:lumMod val="95000"/>
                  </a:schemeClr>
                </a:solidFill>
              </a:rPr>
              <a:t>2020 г.</a:t>
            </a:r>
            <a:endParaRPr lang="ru-RU" b="1" dirty="0">
              <a:solidFill>
                <a:schemeClr val="bg1">
                  <a:lumMod val="95000"/>
                </a:schemeClr>
              </a:solidFill>
            </a:endParaRPr>
          </a:p>
        </p:txBody>
      </p:sp>
    </p:spTree>
    <p:extLst>
      <p:ext uri="{BB962C8B-B14F-4D97-AF65-F5344CB8AC3E}">
        <p14:creationId xmlns:p14="http://schemas.microsoft.com/office/powerpoint/2010/main" val="2345742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2" name="Заголовок 1"/>
          <p:cNvSpPr>
            <a:spLocks noGrp="1"/>
          </p:cNvSpPr>
          <p:nvPr>
            <p:ph type="title"/>
          </p:nvPr>
        </p:nvSpPr>
        <p:spPr>
          <a:xfrm>
            <a:off x="214165" y="32404"/>
            <a:ext cx="4285827" cy="1740412"/>
          </a:xfrm>
        </p:spPr>
        <p:txBody>
          <a:bodyPr>
            <a:noAutofit/>
          </a:bodyPr>
          <a:lstStyle/>
          <a:p>
            <a:r>
              <a:rPr lang="ru-RU" sz="5400" b="1" dirty="0" smtClean="0">
                <a:solidFill>
                  <a:schemeClr val="bg1"/>
                </a:solidFill>
                <a:latin typeface="Gabriola" panose="04040605051002020D02" pitchFamily="82" charset="0"/>
              </a:rPr>
              <a:t>Юрий </a:t>
            </a:r>
            <a:br>
              <a:rPr lang="ru-RU" sz="5400" b="1" dirty="0" smtClean="0">
                <a:solidFill>
                  <a:schemeClr val="bg1"/>
                </a:solidFill>
                <a:latin typeface="Gabriola" panose="04040605051002020D02" pitchFamily="82" charset="0"/>
              </a:rPr>
            </a:br>
            <a:r>
              <a:rPr lang="ru-RU" sz="5400" b="1" dirty="0" smtClean="0">
                <a:solidFill>
                  <a:schemeClr val="bg1"/>
                </a:solidFill>
                <a:latin typeface="Gabriola" panose="04040605051002020D02" pitchFamily="82" charset="0"/>
              </a:rPr>
              <a:t>Никулин</a:t>
            </a:r>
            <a:endParaRPr lang="ru-RU" sz="5400" b="1" dirty="0">
              <a:solidFill>
                <a:schemeClr val="bg1"/>
              </a:solidFill>
              <a:latin typeface="Gabriola" panose="04040605051002020D02" pitchFamily="82" charset="0"/>
            </a:endParaRPr>
          </a:p>
        </p:txBody>
      </p:sp>
      <p:pic>
        <p:nvPicPr>
          <p:cNvPr id="2050" name="Picture 2" descr="https://avatars.mds.yandex.net/get-zen_doc/1936066/pub_5cd2ec462548e400b32637cf_5cd2ed200092d700b8984b9a/scale_12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9475" y="3108062"/>
            <a:ext cx="2537816" cy="36333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descr="http://i.mycdn.me/i?r=AzEPZsRbOZEKgBhR0XGMT1Rk3S7jUR_lf0nRIxaCySMr2aaKTM5SRkZCeTgDn6uOyi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4008" y="153726"/>
            <a:ext cx="4436117" cy="29588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14165" y="1888371"/>
            <a:ext cx="5149923" cy="4708981"/>
          </a:xfrm>
          <a:prstGeom prst="rect">
            <a:avLst/>
          </a:prstGeom>
          <a:noFill/>
        </p:spPr>
        <p:txBody>
          <a:bodyPr wrap="square" rtlCol="0">
            <a:spAutoFit/>
          </a:bodyPr>
          <a:lstStyle/>
          <a:p>
            <a:r>
              <a:rPr lang="ru-RU" sz="3000" b="1" dirty="0" smtClean="0">
                <a:solidFill>
                  <a:schemeClr val="bg1">
                    <a:lumMod val="85000"/>
                  </a:schemeClr>
                </a:solidFill>
                <a:latin typeface="Gabriola" panose="04040605051002020D02" pitchFamily="82" charset="0"/>
              </a:rPr>
              <a:t>Старший сержант, помощник командира зенитно-</a:t>
            </a:r>
          </a:p>
          <a:p>
            <a:r>
              <a:rPr lang="ru-RU" sz="3000" b="1" dirty="0" smtClean="0">
                <a:solidFill>
                  <a:schemeClr val="bg1">
                    <a:lumMod val="85000"/>
                  </a:schemeClr>
                </a:solidFill>
                <a:latin typeface="Gabriola" panose="04040605051002020D02" pitchFamily="82" charset="0"/>
              </a:rPr>
              <a:t>артиллерийского взвода.</a:t>
            </a:r>
            <a:br>
              <a:rPr lang="ru-RU" sz="3000" b="1" dirty="0" smtClean="0">
                <a:solidFill>
                  <a:schemeClr val="bg1">
                    <a:lumMod val="85000"/>
                  </a:schemeClr>
                </a:solidFill>
                <a:latin typeface="Gabriola" panose="04040605051002020D02" pitchFamily="82" charset="0"/>
              </a:rPr>
            </a:br>
            <a:r>
              <a:rPr lang="ru-RU" sz="3000" b="1" dirty="0" smtClean="0">
                <a:solidFill>
                  <a:schemeClr val="bg1">
                    <a:lumMod val="85000"/>
                  </a:schemeClr>
                </a:solidFill>
                <a:latin typeface="Gabriola" panose="04040605051002020D02" pitchFamily="82" charset="0"/>
              </a:rPr>
              <a:t>Участник Финской и Великой Отечественной войн, защитник Ленинграда.</a:t>
            </a:r>
          </a:p>
          <a:p>
            <a:r>
              <a:rPr lang="ru-RU" sz="3000" b="1" dirty="0" smtClean="0">
                <a:solidFill>
                  <a:schemeClr val="accent6">
                    <a:lumMod val="75000"/>
                  </a:schemeClr>
                </a:solidFill>
                <a:latin typeface="Gabriola" panose="04040605051002020D02" pitchFamily="82" charset="0"/>
              </a:rPr>
              <a:t>Награжден Орденом Отечественной войны II степени и медалями «За отвагу», «За оборону Ленинграда» и «За победу над Германией».</a:t>
            </a:r>
            <a:endParaRPr lang="ru-RU" sz="3000" b="1" dirty="0">
              <a:solidFill>
                <a:schemeClr val="accent6">
                  <a:lumMod val="75000"/>
                </a:schemeClr>
              </a:solidFill>
              <a:latin typeface="Gabriola" panose="04040605051002020D02" pitchFamily="82" charset="0"/>
            </a:endParaRPr>
          </a:p>
        </p:txBody>
      </p:sp>
    </p:spTree>
    <p:extLst>
      <p:ext uri="{BB962C8B-B14F-4D97-AF65-F5344CB8AC3E}">
        <p14:creationId xmlns:p14="http://schemas.microsoft.com/office/powerpoint/2010/main" val="7032711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Заголовок 1"/>
          <p:cNvSpPr txBox="1">
            <a:spLocks/>
          </p:cNvSpPr>
          <p:nvPr/>
        </p:nvSpPr>
        <p:spPr>
          <a:xfrm>
            <a:off x="214165" y="32404"/>
            <a:ext cx="4285827" cy="17404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b="1" dirty="0" smtClean="0">
                <a:solidFill>
                  <a:schemeClr val="bg1"/>
                </a:solidFill>
                <a:latin typeface="Gabriola" panose="04040605051002020D02" pitchFamily="82" charset="0"/>
              </a:rPr>
              <a:t>Алексей</a:t>
            </a:r>
            <a:br>
              <a:rPr lang="ru-RU" sz="5400" b="1" dirty="0" smtClean="0">
                <a:solidFill>
                  <a:schemeClr val="bg1"/>
                </a:solidFill>
                <a:latin typeface="Gabriola" panose="04040605051002020D02" pitchFamily="82" charset="0"/>
              </a:rPr>
            </a:br>
            <a:r>
              <a:rPr lang="ru-RU" sz="5400" b="1" dirty="0" smtClean="0">
                <a:solidFill>
                  <a:schemeClr val="bg1"/>
                </a:solidFill>
                <a:latin typeface="Gabriola" panose="04040605051002020D02" pitchFamily="82" charset="0"/>
              </a:rPr>
              <a:t>Смирнов</a:t>
            </a:r>
            <a:endParaRPr lang="ru-RU" sz="5400" b="1" dirty="0">
              <a:solidFill>
                <a:schemeClr val="bg1"/>
              </a:solidFill>
              <a:latin typeface="Gabriola" panose="04040605051002020D02" pitchFamily="82" charset="0"/>
            </a:endParaRPr>
          </a:p>
        </p:txBody>
      </p:sp>
      <p:sp>
        <p:nvSpPr>
          <p:cNvPr id="6" name="TextBox 5"/>
          <p:cNvSpPr txBox="1"/>
          <p:nvPr/>
        </p:nvSpPr>
        <p:spPr>
          <a:xfrm>
            <a:off x="214165" y="1888371"/>
            <a:ext cx="5149923" cy="4708981"/>
          </a:xfrm>
          <a:prstGeom prst="rect">
            <a:avLst/>
          </a:prstGeom>
          <a:noFill/>
        </p:spPr>
        <p:txBody>
          <a:bodyPr wrap="square" rtlCol="0">
            <a:spAutoFit/>
          </a:bodyPr>
          <a:lstStyle/>
          <a:p>
            <a:r>
              <a:rPr lang="ru-RU" sz="3000" b="1" dirty="0" smtClean="0">
                <a:solidFill>
                  <a:schemeClr val="bg1">
                    <a:lumMod val="85000"/>
                  </a:schemeClr>
                </a:solidFill>
                <a:latin typeface="Gabriola" panose="04040605051002020D02" pitchFamily="82" charset="0"/>
              </a:rPr>
              <a:t>Разведчик, командир огневого взвода 3-й артиллерийской батареи 169-го Краснознаменного минометного полка 3-й артиллерийской Житомирской Краснознаменной ордена Ленина дивизии прорыва РГК.</a:t>
            </a:r>
            <a:r>
              <a:rPr lang="ru-RU" sz="3000" b="1" dirty="0" smtClean="0">
                <a:solidFill>
                  <a:schemeClr val="bg1"/>
                </a:solidFill>
                <a:latin typeface="Gabriola" panose="04040605051002020D02" pitchFamily="82" charset="0"/>
              </a:rPr>
              <a:t/>
            </a:r>
            <a:br>
              <a:rPr lang="ru-RU" sz="3000" b="1" dirty="0" smtClean="0">
                <a:solidFill>
                  <a:schemeClr val="bg1"/>
                </a:solidFill>
                <a:latin typeface="Gabriola" panose="04040605051002020D02" pitchFamily="82" charset="0"/>
              </a:rPr>
            </a:br>
            <a:r>
              <a:rPr lang="ru-RU" sz="3000" b="1" dirty="0" smtClean="0">
                <a:solidFill>
                  <a:schemeClr val="accent6">
                    <a:lumMod val="75000"/>
                  </a:schemeClr>
                </a:solidFill>
                <a:latin typeface="Gabriola" panose="04040605051002020D02" pitchFamily="82" charset="0"/>
              </a:rPr>
              <a:t>Награжден орденами Славы II и III степени, орденом Красной Звезды, медали «За отвагу» и «За боевые заслуги».</a:t>
            </a:r>
            <a:endParaRPr lang="ru-RU" sz="3000" dirty="0">
              <a:solidFill>
                <a:schemeClr val="accent6">
                  <a:lumMod val="75000"/>
                </a:schemeClr>
              </a:solidFill>
              <a:latin typeface="Gabriola" panose="04040605051002020D02" pitchFamily="82" charset="0"/>
            </a:endParaRPr>
          </a:p>
        </p:txBody>
      </p:sp>
      <p:pic>
        <p:nvPicPr>
          <p:cNvPr id="3074" name="Picture 2" descr="https://ic.pics.livejournal.com/zar_petr/13358078/197300/197300_900.jpg"/>
          <p:cNvPicPr>
            <a:picLocks noChangeAspect="1" noChangeArrowheads="1"/>
          </p:cNvPicPr>
          <p:nvPr/>
        </p:nvPicPr>
        <p:blipFill>
          <a:blip r:embed="rId3">
            <a:grayscl/>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val="0"/>
              </a:ext>
            </a:extLst>
          </a:blip>
          <a:srcRect/>
          <a:stretch>
            <a:fillRect/>
          </a:stretch>
        </p:blipFill>
        <p:spPr bwMode="auto">
          <a:xfrm>
            <a:off x="4922199" y="3645024"/>
            <a:ext cx="4042289" cy="30811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6" name="Picture 4" descr="https://pbs.twimg.com/media/D0f7sC1WoAAiiw3.jpg:lar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71070" y="116633"/>
            <a:ext cx="3521410" cy="34563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056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Заголовок 1"/>
          <p:cNvSpPr txBox="1">
            <a:spLocks/>
          </p:cNvSpPr>
          <p:nvPr/>
        </p:nvSpPr>
        <p:spPr>
          <a:xfrm>
            <a:off x="214165" y="32404"/>
            <a:ext cx="4285827" cy="17404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b="1" dirty="0" smtClean="0">
                <a:solidFill>
                  <a:schemeClr val="bg1"/>
                </a:solidFill>
                <a:latin typeface="Gabriola" panose="04040605051002020D02" pitchFamily="82" charset="0"/>
              </a:rPr>
              <a:t>Анатолий </a:t>
            </a:r>
            <a:br>
              <a:rPr lang="ru-RU" sz="5400" b="1" dirty="0" smtClean="0">
                <a:solidFill>
                  <a:schemeClr val="bg1"/>
                </a:solidFill>
                <a:latin typeface="Gabriola" panose="04040605051002020D02" pitchFamily="82" charset="0"/>
              </a:rPr>
            </a:br>
            <a:r>
              <a:rPr lang="ru-RU" sz="5400" b="1" dirty="0" smtClean="0">
                <a:solidFill>
                  <a:schemeClr val="bg1"/>
                </a:solidFill>
                <a:latin typeface="Gabriola" panose="04040605051002020D02" pitchFamily="82" charset="0"/>
              </a:rPr>
              <a:t>Папанов</a:t>
            </a:r>
            <a:endParaRPr lang="ru-RU" sz="5400" b="1" dirty="0">
              <a:solidFill>
                <a:schemeClr val="bg1"/>
              </a:solidFill>
              <a:latin typeface="Gabriola" panose="04040605051002020D02" pitchFamily="82" charset="0"/>
            </a:endParaRPr>
          </a:p>
        </p:txBody>
      </p:sp>
      <p:sp>
        <p:nvSpPr>
          <p:cNvPr id="6" name="TextBox 5"/>
          <p:cNvSpPr txBox="1"/>
          <p:nvPr/>
        </p:nvSpPr>
        <p:spPr>
          <a:xfrm>
            <a:off x="214165" y="1888370"/>
            <a:ext cx="4501851" cy="4031873"/>
          </a:xfrm>
          <a:prstGeom prst="rect">
            <a:avLst/>
          </a:prstGeom>
          <a:noFill/>
        </p:spPr>
        <p:txBody>
          <a:bodyPr wrap="square" rtlCol="0">
            <a:spAutoFit/>
          </a:bodyPr>
          <a:lstStyle/>
          <a:p>
            <a:r>
              <a:rPr lang="ru-RU" sz="3200" b="1" dirty="0" smtClean="0">
                <a:solidFill>
                  <a:schemeClr val="bg1">
                    <a:lumMod val="85000"/>
                  </a:schemeClr>
                </a:solidFill>
                <a:latin typeface="Gabriola" panose="04040605051002020D02" pitchFamily="82" charset="0"/>
              </a:rPr>
              <a:t>Старший сержант, командир взвода зенитной артиллерии. В 21 год стал инвалидом третьей группы, получив тяжелое ранение в ногу под Харьковом.</a:t>
            </a:r>
            <a:br>
              <a:rPr lang="ru-RU" sz="3200" b="1" dirty="0" smtClean="0">
                <a:solidFill>
                  <a:schemeClr val="bg1">
                    <a:lumMod val="85000"/>
                  </a:schemeClr>
                </a:solidFill>
                <a:latin typeface="Gabriola" panose="04040605051002020D02" pitchFamily="82" charset="0"/>
              </a:rPr>
            </a:br>
            <a:r>
              <a:rPr lang="ru-RU" sz="3200" b="1" dirty="0" smtClean="0">
                <a:solidFill>
                  <a:schemeClr val="accent6">
                    <a:lumMod val="75000"/>
                  </a:schemeClr>
                </a:solidFill>
                <a:latin typeface="Gabriola" panose="04040605051002020D02" pitchFamily="82" charset="0"/>
              </a:rPr>
              <a:t>Награжден орденами Отечественной войны I и II степеней.</a:t>
            </a:r>
          </a:p>
        </p:txBody>
      </p:sp>
      <p:pic>
        <p:nvPicPr>
          <p:cNvPr id="4098" name="Picture 2" descr="https://pbs.twimg.com/media/EINSEe5WkAAlhXH.jpg"/>
          <p:cNvPicPr>
            <a:picLocks noChangeAspect="1" noChangeArrowheads="1"/>
          </p:cNvPicPr>
          <p:nvPr/>
        </p:nvPicPr>
        <p:blipFill>
          <a:blip r:embed="rId3" cstate="print">
            <a:extLst>
              <a:ext uri="{BEBA8EAE-BF5A-486C-A8C5-ECC9F3942E4B}">
                <a14:imgProps xmlns:a14="http://schemas.microsoft.com/office/drawing/2010/main">
                  <a14:imgLayer r:embed="rId4">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5508103" y="3140968"/>
            <a:ext cx="2598513" cy="35283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099" name="Picture 3"/>
          <p:cNvPicPr>
            <a:picLocks noChangeAspect="1" noChangeArrowheads="1"/>
          </p:cNvPicPr>
          <p:nvPr/>
        </p:nvPicPr>
        <p:blipFill>
          <a:blip r:embed="rId5">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788024" y="164976"/>
            <a:ext cx="4076700" cy="30480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157023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Заголовок 1"/>
          <p:cNvSpPr txBox="1">
            <a:spLocks/>
          </p:cNvSpPr>
          <p:nvPr/>
        </p:nvSpPr>
        <p:spPr>
          <a:xfrm>
            <a:off x="214165" y="32404"/>
            <a:ext cx="4285827" cy="17404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b="1" dirty="0" smtClean="0">
                <a:solidFill>
                  <a:schemeClr val="bg1"/>
                </a:solidFill>
                <a:latin typeface="Gabriola" panose="04040605051002020D02" pitchFamily="82" charset="0"/>
              </a:rPr>
              <a:t>Николай</a:t>
            </a:r>
            <a:br>
              <a:rPr lang="ru-RU" sz="5400" b="1" dirty="0" smtClean="0">
                <a:solidFill>
                  <a:schemeClr val="bg1"/>
                </a:solidFill>
                <a:latin typeface="Gabriola" panose="04040605051002020D02" pitchFamily="82" charset="0"/>
              </a:rPr>
            </a:br>
            <a:r>
              <a:rPr lang="ru-RU" sz="5400" b="1" dirty="0" smtClean="0">
                <a:solidFill>
                  <a:schemeClr val="bg1"/>
                </a:solidFill>
                <a:latin typeface="Gabriola" panose="04040605051002020D02" pitchFamily="82" charset="0"/>
              </a:rPr>
              <a:t>Трофимов</a:t>
            </a:r>
            <a:endParaRPr lang="ru-RU" sz="5400" b="1" dirty="0">
              <a:solidFill>
                <a:schemeClr val="bg1"/>
              </a:solidFill>
              <a:latin typeface="Gabriola" panose="04040605051002020D02" pitchFamily="82" charset="0"/>
            </a:endParaRPr>
          </a:p>
        </p:txBody>
      </p:sp>
      <p:sp>
        <p:nvSpPr>
          <p:cNvPr id="6" name="TextBox 5"/>
          <p:cNvSpPr txBox="1"/>
          <p:nvPr/>
        </p:nvSpPr>
        <p:spPr>
          <a:xfrm>
            <a:off x="214165" y="1888371"/>
            <a:ext cx="5293939" cy="4708981"/>
          </a:xfrm>
          <a:prstGeom prst="rect">
            <a:avLst/>
          </a:prstGeom>
          <a:noFill/>
        </p:spPr>
        <p:txBody>
          <a:bodyPr wrap="square" rtlCol="0">
            <a:spAutoFit/>
          </a:bodyPr>
          <a:lstStyle/>
          <a:p>
            <a:r>
              <a:rPr lang="ru-RU" sz="3000" b="1" dirty="0" smtClean="0">
                <a:solidFill>
                  <a:schemeClr val="bg1">
                    <a:lumMod val="95000"/>
                  </a:schemeClr>
                </a:solidFill>
                <a:latin typeface="Gabriola" panose="04040605051002020D02" pitchFamily="82" charset="0"/>
              </a:rPr>
              <a:t>В годы Великой Отечественной войны служил в рядах Военно-Морского Флота. Сначала солистом Центрального ансамбля ВМФ, потом </a:t>
            </a:r>
            <a:r>
              <a:rPr lang="ru-RU" sz="3000" b="1" dirty="0" smtClean="0">
                <a:solidFill>
                  <a:schemeClr val="bg1">
                    <a:lumMod val="95000"/>
                  </a:schemeClr>
                </a:solidFill>
                <a:latin typeface="Gabriola" panose="04040605051002020D02" pitchFamily="82" charset="0"/>
                <a:sym typeface="Symbol"/>
              </a:rPr>
              <a:t></a:t>
            </a:r>
            <a:r>
              <a:rPr lang="ru-RU" sz="3000" b="1" dirty="0" smtClean="0">
                <a:solidFill>
                  <a:schemeClr val="bg1">
                    <a:lumMod val="95000"/>
                  </a:schemeClr>
                </a:solidFill>
                <a:latin typeface="Gabriola" panose="04040605051002020D02" pitchFamily="82" charset="0"/>
              </a:rPr>
              <a:t> актёром театра Краснознаменного Балтийского флота. </a:t>
            </a:r>
            <a:br>
              <a:rPr lang="ru-RU" sz="3000" b="1" dirty="0" smtClean="0">
                <a:solidFill>
                  <a:schemeClr val="bg1">
                    <a:lumMod val="95000"/>
                  </a:schemeClr>
                </a:solidFill>
                <a:latin typeface="Gabriola" panose="04040605051002020D02" pitchFamily="82" charset="0"/>
              </a:rPr>
            </a:br>
            <a:r>
              <a:rPr lang="ru-RU" sz="3000" b="1" dirty="0" smtClean="0">
                <a:solidFill>
                  <a:schemeClr val="accent6">
                    <a:lumMod val="75000"/>
                  </a:schemeClr>
                </a:solidFill>
                <a:latin typeface="Gabriola" panose="04040605051002020D02" pitchFamily="82" charset="0"/>
              </a:rPr>
              <a:t>Награжден орденом Отечественной войны II степени, орденом Красной Звезды, медалью «За оборону Ленинграда», «За победу над Германией».</a:t>
            </a:r>
            <a:endParaRPr lang="ru-RU" sz="3000" b="1" dirty="0">
              <a:solidFill>
                <a:schemeClr val="accent6">
                  <a:lumMod val="75000"/>
                </a:schemeClr>
              </a:solidFill>
              <a:latin typeface="Gabriola" panose="04040605051002020D02" pitchFamily="82" charset="0"/>
            </a:endParaRPr>
          </a:p>
        </p:txBody>
      </p:sp>
      <p:pic>
        <p:nvPicPr>
          <p:cNvPr id="5124" name="Picture 4" descr="https://image.jimcdn.com/app/cms/image/transf/dimension=732x10000:format=jpg/path/s9f83a0fe89c9ae2d/image/i3527defb37aae072/version/1579184799/imag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4208" y="116632"/>
            <a:ext cx="2485024" cy="34729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6" name="Picture 6" descr="https://avatars.mds.yandex.net/get-zen_doc/98843/pub_5b393818f3bff700a8c57abd_5b3a137145573000a892cb25/scale_120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56554" y="3063644"/>
            <a:ext cx="2499822" cy="37497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5949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Заголовок 1"/>
          <p:cNvSpPr txBox="1">
            <a:spLocks/>
          </p:cNvSpPr>
          <p:nvPr/>
        </p:nvSpPr>
        <p:spPr>
          <a:xfrm>
            <a:off x="214165" y="32404"/>
            <a:ext cx="4285827" cy="17404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b="1" dirty="0" smtClean="0">
                <a:solidFill>
                  <a:schemeClr val="bg1"/>
                </a:solidFill>
                <a:latin typeface="Gabriola" panose="04040605051002020D02" pitchFamily="82" charset="0"/>
              </a:rPr>
              <a:t>Элина </a:t>
            </a:r>
            <a:br>
              <a:rPr lang="ru-RU" sz="5400" b="1" dirty="0" smtClean="0">
                <a:solidFill>
                  <a:schemeClr val="bg1"/>
                </a:solidFill>
                <a:latin typeface="Gabriola" panose="04040605051002020D02" pitchFamily="82" charset="0"/>
              </a:rPr>
            </a:br>
            <a:r>
              <a:rPr lang="ru-RU" sz="5400" b="1" dirty="0" smtClean="0">
                <a:solidFill>
                  <a:schemeClr val="bg1"/>
                </a:solidFill>
                <a:latin typeface="Gabriola" panose="04040605051002020D02" pitchFamily="82" charset="0"/>
              </a:rPr>
              <a:t>Быстрицкая</a:t>
            </a:r>
            <a:endParaRPr lang="ru-RU" sz="5400" b="1" dirty="0">
              <a:solidFill>
                <a:schemeClr val="bg1"/>
              </a:solidFill>
              <a:latin typeface="Gabriola" panose="04040605051002020D02" pitchFamily="82" charset="0"/>
            </a:endParaRPr>
          </a:p>
        </p:txBody>
      </p:sp>
      <p:sp>
        <p:nvSpPr>
          <p:cNvPr id="6" name="TextBox 5"/>
          <p:cNvSpPr txBox="1"/>
          <p:nvPr/>
        </p:nvSpPr>
        <p:spPr>
          <a:xfrm>
            <a:off x="214165" y="2031226"/>
            <a:ext cx="4862817" cy="4278094"/>
          </a:xfrm>
          <a:prstGeom prst="rect">
            <a:avLst/>
          </a:prstGeom>
          <a:noFill/>
        </p:spPr>
        <p:txBody>
          <a:bodyPr wrap="square" rtlCol="0">
            <a:spAutoFit/>
          </a:bodyPr>
          <a:lstStyle/>
          <a:p>
            <a:r>
              <a:rPr lang="ru-RU" sz="3400" b="1" dirty="0" smtClean="0">
                <a:solidFill>
                  <a:schemeClr val="bg1">
                    <a:lumMod val="95000"/>
                  </a:schemeClr>
                </a:solidFill>
                <a:latin typeface="Gabriola" panose="04040605051002020D02" pitchFamily="82" charset="0"/>
              </a:rPr>
              <a:t>Во время войны работала во фронтовом передвижном сортировочно-эвакуационном госпитале санитаркой.</a:t>
            </a:r>
            <a:br>
              <a:rPr lang="ru-RU" sz="3400" b="1" dirty="0" smtClean="0">
                <a:solidFill>
                  <a:schemeClr val="bg1">
                    <a:lumMod val="95000"/>
                  </a:schemeClr>
                </a:solidFill>
                <a:latin typeface="Gabriola" panose="04040605051002020D02" pitchFamily="82" charset="0"/>
              </a:rPr>
            </a:br>
            <a:r>
              <a:rPr lang="ru-RU" sz="3400" b="1" dirty="0" smtClean="0">
                <a:solidFill>
                  <a:schemeClr val="accent6">
                    <a:lumMod val="75000"/>
                  </a:schemeClr>
                </a:solidFill>
                <a:latin typeface="Gabriola" panose="04040605051002020D02" pitchFamily="82" charset="0"/>
              </a:rPr>
              <a:t>Награждена орденом Отечественной войны II степени, медалью «За победу над Германией».</a:t>
            </a:r>
            <a:endParaRPr lang="ru-RU" sz="3400" b="1" dirty="0">
              <a:solidFill>
                <a:schemeClr val="accent6">
                  <a:lumMod val="75000"/>
                </a:schemeClr>
              </a:solidFill>
              <a:latin typeface="Gabriola" panose="04040605051002020D02" pitchFamily="82" charset="0"/>
            </a:endParaRPr>
          </a:p>
        </p:txBody>
      </p:sp>
      <p:pic>
        <p:nvPicPr>
          <p:cNvPr id="18434" name="Picture 2" descr="https://s1.babiki.ru/uploads/images/01/83/80/2019/04/29/7dc9d6.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122"/>
          <a:stretch/>
        </p:blipFill>
        <p:spPr bwMode="auto">
          <a:xfrm>
            <a:off x="5580112" y="3068960"/>
            <a:ext cx="2672134" cy="36985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8436" name="Picture 4" descr="https://avatars.mds.yandex.net/get-zen_doc/1880127/pub_5e4404d1d3f8624cf90dbad7_5e44093a24a0e072120733c7/scale_1200"/>
          <p:cNvPicPr>
            <a:picLocks noChangeAspect="1" noChangeArrowheads="1"/>
          </p:cNvPicPr>
          <p:nvPr/>
        </p:nvPicPr>
        <p:blipFill rotWithShape="1">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l="19327" r="7354"/>
          <a:stretch/>
        </p:blipFill>
        <p:spPr bwMode="auto">
          <a:xfrm>
            <a:off x="4889260" y="69793"/>
            <a:ext cx="4003219" cy="30711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48302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Заголовок 1"/>
          <p:cNvSpPr txBox="1">
            <a:spLocks/>
          </p:cNvSpPr>
          <p:nvPr/>
        </p:nvSpPr>
        <p:spPr>
          <a:xfrm>
            <a:off x="214165" y="32404"/>
            <a:ext cx="4285827" cy="17404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b="1" dirty="0" smtClean="0">
                <a:solidFill>
                  <a:schemeClr val="bg1"/>
                </a:solidFill>
                <a:latin typeface="Gabriola" panose="04040605051002020D02" pitchFamily="82" charset="0"/>
              </a:rPr>
              <a:t>Иннокентий</a:t>
            </a:r>
            <a:br>
              <a:rPr lang="ru-RU" sz="5400" b="1" dirty="0" smtClean="0">
                <a:solidFill>
                  <a:schemeClr val="bg1"/>
                </a:solidFill>
                <a:latin typeface="Gabriola" panose="04040605051002020D02" pitchFamily="82" charset="0"/>
              </a:rPr>
            </a:br>
            <a:r>
              <a:rPr lang="ru-RU" sz="5400" b="1" dirty="0" smtClean="0">
                <a:solidFill>
                  <a:schemeClr val="bg1"/>
                </a:solidFill>
                <a:latin typeface="Gabriola" panose="04040605051002020D02" pitchFamily="82" charset="0"/>
              </a:rPr>
              <a:t>Смоктуновский</a:t>
            </a:r>
            <a:endParaRPr lang="ru-RU" sz="5400" b="1" dirty="0">
              <a:solidFill>
                <a:schemeClr val="bg1"/>
              </a:solidFill>
              <a:latin typeface="Gabriola" panose="04040605051002020D02" pitchFamily="82" charset="0"/>
            </a:endParaRPr>
          </a:p>
        </p:txBody>
      </p:sp>
      <p:sp>
        <p:nvSpPr>
          <p:cNvPr id="6" name="TextBox 5"/>
          <p:cNvSpPr txBox="1"/>
          <p:nvPr/>
        </p:nvSpPr>
        <p:spPr>
          <a:xfrm>
            <a:off x="214165" y="1700808"/>
            <a:ext cx="5437955" cy="5170646"/>
          </a:xfrm>
          <a:prstGeom prst="rect">
            <a:avLst/>
          </a:prstGeom>
          <a:noFill/>
        </p:spPr>
        <p:txBody>
          <a:bodyPr wrap="square" rtlCol="0">
            <a:spAutoFit/>
          </a:bodyPr>
          <a:lstStyle/>
          <a:p>
            <a:r>
              <a:rPr lang="ru-RU" sz="3000" b="1" dirty="0" smtClean="0">
                <a:solidFill>
                  <a:schemeClr val="bg1">
                    <a:lumMod val="95000"/>
                  </a:schemeClr>
                </a:solidFill>
                <a:latin typeface="Gabriola" panose="04040605051002020D02" pitchFamily="82" charset="0"/>
              </a:rPr>
              <a:t>Сержант, командир стрелкового отделения.</a:t>
            </a:r>
            <a:br>
              <a:rPr lang="ru-RU" sz="3000" b="1" dirty="0" smtClean="0">
                <a:solidFill>
                  <a:schemeClr val="bg1">
                    <a:lumMod val="95000"/>
                  </a:schemeClr>
                </a:solidFill>
                <a:latin typeface="Gabriola" panose="04040605051002020D02" pitchFamily="82" charset="0"/>
              </a:rPr>
            </a:br>
            <a:r>
              <a:rPr lang="ru-RU" sz="3000" b="1" dirty="0" smtClean="0">
                <a:solidFill>
                  <a:schemeClr val="bg1">
                    <a:lumMod val="95000"/>
                  </a:schemeClr>
                </a:solidFill>
                <a:latin typeface="Gabriola" panose="04040605051002020D02" pitchFamily="82" charset="0"/>
              </a:rPr>
              <a:t>Участник битвы на Курской дуге, форсировании Днепра, освобождении Киева. Дошел до Берлина.</a:t>
            </a:r>
            <a:br>
              <a:rPr lang="ru-RU" sz="3000" b="1" dirty="0" smtClean="0">
                <a:solidFill>
                  <a:schemeClr val="bg1">
                    <a:lumMod val="95000"/>
                  </a:schemeClr>
                </a:solidFill>
                <a:latin typeface="Gabriola" panose="04040605051002020D02" pitchFamily="82" charset="0"/>
              </a:rPr>
            </a:br>
            <a:r>
              <a:rPr lang="ru-RU" sz="3000" b="1" dirty="0" smtClean="0">
                <a:solidFill>
                  <a:schemeClr val="accent6">
                    <a:lumMod val="75000"/>
                  </a:schemeClr>
                </a:solidFill>
                <a:latin typeface="Gabriola" panose="04040605051002020D02" pitchFamily="82" charset="0"/>
              </a:rPr>
              <a:t>Награжден орденом Отечественной войны I степени, двумя медалями «За отвагу», медалью «За победу над Германией», медалью «За взятие Берлина», медалью «За освобождение Варшавы».</a:t>
            </a:r>
            <a:endParaRPr lang="ru-RU" sz="3000" b="1" dirty="0">
              <a:solidFill>
                <a:schemeClr val="accent6">
                  <a:lumMod val="75000"/>
                </a:schemeClr>
              </a:solidFill>
              <a:latin typeface="Gabriola" panose="04040605051002020D02" pitchFamily="82" charset="0"/>
            </a:endParaRPr>
          </a:p>
        </p:txBody>
      </p:sp>
      <p:pic>
        <p:nvPicPr>
          <p:cNvPr id="17412" name="Picture 4" descr="https://24smi.org/public/media/resize/800x-/celebrity/2019/02/10/8v7qmj8jb7fv-innokentii-smoktunovski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109142"/>
            <a:ext cx="2659467" cy="39094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7410" name="Picture 2" descr="https://avatars.mds.yandex.net/get-zen_doc/1703615/pub_5cd2ec462548e400b32637cf_5cd2ed500092d700b8984ba2/scale_120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996952"/>
            <a:ext cx="2291277" cy="36724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92516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Заголовок 1"/>
          <p:cNvSpPr txBox="1">
            <a:spLocks/>
          </p:cNvSpPr>
          <p:nvPr/>
        </p:nvSpPr>
        <p:spPr>
          <a:xfrm>
            <a:off x="214165" y="32404"/>
            <a:ext cx="4285827" cy="17404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b="1" dirty="0" smtClean="0">
                <a:solidFill>
                  <a:schemeClr val="bg1"/>
                </a:solidFill>
                <a:latin typeface="Gabriola" panose="04040605051002020D02" pitchFamily="82" charset="0"/>
              </a:rPr>
              <a:t>Зиновий</a:t>
            </a:r>
            <a:br>
              <a:rPr lang="ru-RU" sz="5400" b="1" dirty="0" smtClean="0">
                <a:solidFill>
                  <a:schemeClr val="bg1"/>
                </a:solidFill>
                <a:latin typeface="Gabriola" panose="04040605051002020D02" pitchFamily="82" charset="0"/>
              </a:rPr>
            </a:br>
            <a:r>
              <a:rPr lang="ru-RU" sz="5400" b="1" dirty="0" smtClean="0">
                <a:solidFill>
                  <a:schemeClr val="bg1"/>
                </a:solidFill>
                <a:latin typeface="Gabriola" panose="04040605051002020D02" pitchFamily="82" charset="0"/>
              </a:rPr>
              <a:t>Гердт</a:t>
            </a:r>
            <a:endParaRPr lang="ru-RU" sz="5400" b="1" dirty="0">
              <a:solidFill>
                <a:schemeClr val="bg1"/>
              </a:solidFill>
              <a:latin typeface="Gabriola" panose="04040605051002020D02" pitchFamily="82" charset="0"/>
            </a:endParaRPr>
          </a:p>
        </p:txBody>
      </p:sp>
      <p:sp>
        <p:nvSpPr>
          <p:cNvPr id="6" name="TextBox 5"/>
          <p:cNvSpPr txBox="1"/>
          <p:nvPr/>
        </p:nvSpPr>
        <p:spPr>
          <a:xfrm>
            <a:off x="214165" y="1844824"/>
            <a:ext cx="4789883" cy="4708981"/>
          </a:xfrm>
          <a:prstGeom prst="rect">
            <a:avLst/>
          </a:prstGeom>
          <a:noFill/>
        </p:spPr>
        <p:txBody>
          <a:bodyPr wrap="square" rtlCol="0">
            <a:spAutoFit/>
          </a:bodyPr>
          <a:lstStyle/>
          <a:p>
            <a:r>
              <a:rPr lang="ru-RU" sz="3000" b="1" dirty="0" smtClean="0">
                <a:solidFill>
                  <a:schemeClr val="bg1">
                    <a:lumMod val="95000"/>
                  </a:schemeClr>
                </a:solidFill>
                <a:latin typeface="Gabriola" panose="04040605051002020D02" pitchFamily="82" charset="0"/>
              </a:rPr>
              <a:t>Старший лейтенант саперной роты. На фронт ушел добровольцем. В феврале 1943 года под Белгородом был тяжело ранен в ногу, перенес 11 операций, в результате которых нога стала короче на 8 сантиметров, хромота осталась на всю жизнь.</a:t>
            </a:r>
            <a:br>
              <a:rPr lang="ru-RU" sz="3000" b="1" dirty="0" smtClean="0">
                <a:solidFill>
                  <a:schemeClr val="bg1">
                    <a:lumMod val="95000"/>
                  </a:schemeClr>
                </a:solidFill>
                <a:latin typeface="Gabriola" panose="04040605051002020D02" pitchFamily="82" charset="0"/>
              </a:rPr>
            </a:br>
            <a:r>
              <a:rPr lang="ru-RU" sz="3000" b="1" dirty="0" smtClean="0">
                <a:solidFill>
                  <a:schemeClr val="accent6">
                    <a:lumMod val="75000"/>
                  </a:schemeClr>
                </a:solidFill>
                <a:latin typeface="Gabriola" panose="04040605051002020D02" pitchFamily="82" charset="0"/>
              </a:rPr>
              <a:t>Награжден орденом Красной Звезды и орденом Отечественной войны I степени.</a:t>
            </a:r>
            <a:endParaRPr lang="ru-RU" sz="3000" b="1" dirty="0">
              <a:solidFill>
                <a:schemeClr val="accent6">
                  <a:lumMod val="75000"/>
                </a:schemeClr>
              </a:solidFill>
              <a:latin typeface="Gabriola" panose="04040605051002020D02" pitchFamily="82" charset="0"/>
            </a:endParaRPr>
          </a:p>
        </p:txBody>
      </p:sp>
      <p:pic>
        <p:nvPicPr>
          <p:cNvPr id="16386" name="Picture 2" descr="https://ruskino.ru/media/photo/661/gtzWuYqw12CXBFwMrcXqF3u6bz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8023" y="144896"/>
            <a:ext cx="2477435" cy="37161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6388" name="Picture 4" descr="https://avatars.mds.yandex.net/get-zen_doc/1900011/pub_5cd00908eb97a900b235929b_5cd02cd67dea6f00b30de229/scale_120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93859" y="2924944"/>
            <a:ext cx="2702477" cy="37890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49718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Заголовок 1"/>
          <p:cNvSpPr txBox="1">
            <a:spLocks/>
          </p:cNvSpPr>
          <p:nvPr/>
        </p:nvSpPr>
        <p:spPr>
          <a:xfrm>
            <a:off x="214165" y="32404"/>
            <a:ext cx="4285827" cy="17404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b="1" dirty="0" smtClean="0">
                <a:solidFill>
                  <a:schemeClr val="bg1"/>
                </a:solidFill>
                <a:latin typeface="Gabriola" panose="04040605051002020D02" pitchFamily="82" charset="0"/>
              </a:rPr>
              <a:t>Павел</a:t>
            </a:r>
            <a:br>
              <a:rPr lang="ru-RU" sz="5400" b="1" dirty="0" smtClean="0">
                <a:solidFill>
                  <a:schemeClr val="bg1"/>
                </a:solidFill>
                <a:latin typeface="Gabriola" panose="04040605051002020D02" pitchFamily="82" charset="0"/>
              </a:rPr>
            </a:br>
            <a:r>
              <a:rPr lang="ru-RU" sz="5400" b="1" dirty="0" smtClean="0">
                <a:solidFill>
                  <a:schemeClr val="bg1"/>
                </a:solidFill>
                <a:latin typeface="Gabriola" panose="04040605051002020D02" pitchFamily="82" charset="0"/>
              </a:rPr>
              <a:t>Луспекаев</a:t>
            </a:r>
            <a:endParaRPr lang="ru-RU" sz="5400" b="1" dirty="0">
              <a:solidFill>
                <a:schemeClr val="bg1"/>
              </a:solidFill>
              <a:latin typeface="Gabriola" panose="04040605051002020D02" pitchFamily="82" charset="0"/>
            </a:endParaRPr>
          </a:p>
        </p:txBody>
      </p:sp>
      <p:sp>
        <p:nvSpPr>
          <p:cNvPr id="6" name="TextBox 5"/>
          <p:cNvSpPr txBox="1"/>
          <p:nvPr/>
        </p:nvSpPr>
        <p:spPr>
          <a:xfrm>
            <a:off x="214165" y="1888371"/>
            <a:ext cx="4141811" cy="4524315"/>
          </a:xfrm>
          <a:prstGeom prst="rect">
            <a:avLst/>
          </a:prstGeom>
          <a:noFill/>
        </p:spPr>
        <p:txBody>
          <a:bodyPr wrap="square" rtlCol="0">
            <a:spAutoFit/>
          </a:bodyPr>
          <a:lstStyle/>
          <a:p>
            <a:r>
              <a:rPr lang="ru-RU" sz="3600" b="1" dirty="0" smtClean="0">
                <a:solidFill>
                  <a:schemeClr val="bg1">
                    <a:lumMod val="95000"/>
                  </a:schemeClr>
                </a:solidFill>
                <a:latin typeface="Gabriola" panose="04040605051002020D02" pitchFamily="82" charset="0"/>
              </a:rPr>
              <a:t>Рядовой, разведчик.</a:t>
            </a:r>
            <a:br>
              <a:rPr lang="ru-RU" sz="3600" b="1" dirty="0" smtClean="0">
                <a:solidFill>
                  <a:schemeClr val="bg1">
                    <a:lumMod val="95000"/>
                  </a:schemeClr>
                </a:solidFill>
                <a:latin typeface="Gabriola" panose="04040605051002020D02" pitchFamily="82" charset="0"/>
              </a:rPr>
            </a:br>
            <a:r>
              <a:rPr lang="ru-RU" sz="3600" b="1" dirty="0" smtClean="0">
                <a:solidFill>
                  <a:schemeClr val="bg1">
                    <a:lumMod val="95000"/>
                  </a:schemeClr>
                </a:solidFill>
                <a:latin typeface="Gabriola" panose="04040605051002020D02" pitchFamily="82" charset="0"/>
              </a:rPr>
              <a:t>Ушел добровольцем на фронт в 15 лет. Член партизанской разведгруппы. </a:t>
            </a:r>
          </a:p>
          <a:p>
            <a:r>
              <a:rPr lang="ru-RU" sz="3600" b="1" dirty="0" smtClean="0">
                <a:solidFill>
                  <a:schemeClr val="bg1">
                    <a:lumMod val="95000"/>
                  </a:schemeClr>
                </a:solidFill>
                <a:latin typeface="Gabriola" panose="04040605051002020D02" pitchFamily="82" charset="0"/>
              </a:rPr>
              <a:t>Получил тяжелое ранение в руку разрывной пулей, чудом избежал ампутации.</a:t>
            </a:r>
            <a:endParaRPr lang="ru-RU" sz="3200" b="1" dirty="0">
              <a:solidFill>
                <a:schemeClr val="bg1">
                  <a:lumMod val="95000"/>
                </a:schemeClr>
              </a:solidFill>
              <a:latin typeface="Gabriola" panose="04040605051002020D02" pitchFamily="82" charset="0"/>
            </a:endParaRPr>
          </a:p>
        </p:txBody>
      </p:sp>
      <p:pic>
        <p:nvPicPr>
          <p:cNvPr id="15366" name="Picture 6" descr="https://pbs.twimg.com/media/D4Uv2MsXkAM1n4M.jpg:lar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5069533" y="164037"/>
            <a:ext cx="3894955" cy="33369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5362" name="Picture 2" descr="https://avatars.mds.yandex.net/get-zen_doc/1594832/pub_5cd2ec462548e400b32637cf_5cd2ed5e2548e400b32637e5/scale_120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9992" y="2780928"/>
            <a:ext cx="2851811" cy="38999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91630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Заголовок 1"/>
          <p:cNvSpPr txBox="1">
            <a:spLocks/>
          </p:cNvSpPr>
          <p:nvPr/>
        </p:nvSpPr>
        <p:spPr>
          <a:xfrm>
            <a:off x="214165" y="32404"/>
            <a:ext cx="4285827" cy="17404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b="1" dirty="0" smtClean="0">
                <a:solidFill>
                  <a:schemeClr val="bg1"/>
                </a:solidFill>
                <a:latin typeface="Gabriola" panose="04040605051002020D02" pitchFamily="82" charset="0"/>
              </a:rPr>
              <a:t>Евгений</a:t>
            </a:r>
            <a:br>
              <a:rPr lang="ru-RU" sz="5400" b="1" dirty="0" smtClean="0">
                <a:solidFill>
                  <a:schemeClr val="bg1"/>
                </a:solidFill>
                <a:latin typeface="Gabriola" panose="04040605051002020D02" pitchFamily="82" charset="0"/>
              </a:rPr>
            </a:br>
            <a:r>
              <a:rPr lang="ru-RU" sz="5400" b="1" dirty="0" smtClean="0">
                <a:solidFill>
                  <a:schemeClr val="bg1"/>
                </a:solidFill>
                <a:latin typeface="Gabriola" panose="04040605051002020D02" pitchFamily="82" charset="0"/>
              </a:rPr>
              <a:t>Весник</a:t>
            </a:r>
            <a:endParaRPr lang="ru-RU" sz="5400" b="1" dirty="0">
              <a:solidFill>
                <a:schemeClr val="bg1"/>
              </a:solidFill>
              <a:latin typeface="Gabriola" panose="04040605051002020D02" pitchFamily="82" charset="0"/>
            </a:endParaRPr>
          </a:p>
        </p:txBody>
      </p:sp>
      <p:sp>
        <p:nvSpPr>
          <p:cNvPr id="6" name="TextBox 5"/>
          <p:cNvSpPr txBox="1"/>
          <p:nvPr/>
        </p:nvSpPr>
        <p:spPr>
          <a:xfrm>
            <a:off x="214165" y="1888371"/>
            <a:ext cx="4861891" cy="4524315"/>
          </a:xfrm>
          <a:prstGeom prst="rect">
            <a:avLst/>
          </a:prstGeom>
          <a:noFill/>
        </p:spPr>
        <p:txBody>
          <a:bodyPr wrap="square" rtlCol="0">
            <a:spAutoFit/>
          </a:bodyPr>
          <a:lstStyle/>
          <a:p>
            <a:r>
              <a:rPr lang="ru-RU" sz="3200" b="1" dirty="0" smtClean="0">
                <a:solidFill>
                  <a:schemeClr val="bg1">
                    <a:lumMod val="95000"/>
                  </a:schemeClr>
                </a:solidFill>
                <a:latin typeface="Gabriola" panose="04040605051002020D02" pitchFamily="82" charset="0"/>
              </a:rPr>
              <a:t>Лейтенант, командир огневого взвода. Добровольцем ушёл на фронт.</a:t>
            </a:r>
            <a:br>
              <a:rPr lang="ru-RU" sz="3200" b="1" dirty="0" smtClean="0">
                <a:solidFill>
                  <a:schemeClr val="bg1">
                    <a:lumMod val="95000"/>
                  </a:schemeClr>
                </a:solidFill>
                <a:latin typeface="Gabriola" panose="04040605051002020D02" pitchFamily="82" charset="0"/>
              </a:rPr>
            </a:br>
            <a:r>
              <a:rPr lang="ru-RU" sz="3200" b="1" dirty="0" smtClean="0">
                <a:solidFill>
                  <a:schemeClr val="accent6">
                    <a:lumMod val="75000"/>
                  </a:schemeClr>
                </a:solidFill>
                <a:latin typeface="Gabriola" panose="04040605051002020D02" pitchFamily="82" charset="0"/>
              </a:rPr>
              <a:t>Награжден орденом Отечественной войны II степени, орденом Красной Звезды, медалью «За взятие Кенигсберга», двумя медалями «За отвагу», медалью «За победу над Германией».</a:t>
            </a:r>
            <a:endParaRPr lang="ru-RU" sz="3200" b="1" dirty="0">
              <a:solidFill>
                <a:schemeClr val="accent6">
                  <a:lumMod val="75000"/>
                </a:schemeClr>
              </a:solidFill>
              <a:latin typeface="Gabriola" panose="04040605051002020D02" pitchFamily="82" charset="0"/>
            </a:endParaRPr>
          </a:p>
        </p:txBody>
      </p:sp>
      <p:pic>
        <p:nvPicPr>
          <p:cNvPr id="14340" name="Picture 4" descr="https://img-fotki.yandex.ru/get/6104/12959330.a8/0_11d82e_7793a695_ori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165873"/>
            <a:ext cx="3678914" cy="29523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338" name="Picture 2" descr="https://cont.ws/uploads/pic/2019/10/5686966_original.jpg"/>
          <p:cNvPicPr>
            <a:picLocks noChangeAspect="1" noChangeArrowheads="1"/>
          </p:cNvPicPr>
          <p:nvPr/>
        </p:nvPicPr>
        <p:blipFill>
          <a:blip r:embed="rId4">
            <a:grayscl/>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5796136" y="3068960"/>
            <a:ext cx="2759467" cy="36368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3184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Заголовок 1"/>
          <p:cNvSpPr txBox="1">
            <a:spLocks/>
          </p:cNvSpPr>
          <p:nvPr/>
        </p:nvSpPr>
        <p:spPr>
          <a:xfrm>
            <a:off x="214165" y="32404"/>
            <a:ext cx="4285827" cy="17404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b="1" dirty="0" smtClean="0">
                <a:solidFill>
                  <a:schemeClr val="bg1"/>
                </a:solidFill>
                <a:latin typeface="Gabriola" panose="04040605051002020D02" pitchFamily="82" charset="0"/>
              </a:rPr>
              <a:t>Сергей</a:t>
            </a:r>
            <a:br>
              <a:rPr lang="ru-RU" sz="5400" b="1" dirty="0" smtClean="0">
                <a:solidFill>
                  <a:schemeClr val="bg1"/>
                </a:solidFill>
                <a:latin typeface="Gabriola" panose="04040605051002020D02" pitchFamily="82" charset="0"/>
              </a:rPr>
            </a:br>
            <a:r>
              <a:rPr lang="ru-RU" sz="5400" b="1" dirty="0" smtClean="0">
                <a:solidFill>
                  <a:schemeClr val="bg1"/>
                </a:solidFill>
                <a:latin typeface="Gabriola" panose="04040605051002020D02" pitchFamily="82" charset="0"/>
              </a:rPr>
              <a:t>Бондарчук</a:t>
            </a:r>
            <a:endParaRPr lang="ru-RU" sz="5400" b="1" dirty="0">
              <a:solidFill>
                <a:schemeClr val="bg1"/>
              </a:solidFill>
              <a:latin typeface="Gabriola" panose="04040605051002020D02" pitchFamily="82" charset="0"/>
            </a:endParaRPr>
          </a:p>
        </p:txBody>
      </p:sp>
      <p:sp>
        <p:nvSpPr>
          <p:cNvPr id="6" name="TextBox 5"/>
          <p:cNvSpPr txBox="1"/>
          <p:nvPr/>
        </p:nvSpPr>
        <p:spPr>
          <a:xfrm>
            <a:off x="214165" y="2295013"/>
            <a:ext cx="3565747" cy="3231654"/>
          </a:xfrm>
          <a:prstGeom prst="rect">
            <a:avLst/>
          </a:prstGeom>
          <a:noFill/>
        </p:spPr>
        <p:txBody>
          <a:bodyPr wrap="square" rtlCol="0">
            <a:spAutoFit/>
          </a:bodyPr>
          <a:lstStyle/>
          <a:p>
            <a:r>
              <a:rPr lang="ru-RU" sz="3400" b="1" dirty="0" smtClean="0">
                <a:solidFill>
                  <a:schemeClr val="bg1"/>
                </a:solidFill>
                <a:latin typeface="Gabriola" panose="04040605051002020D02" pitchFamily="82" charset="0"/>
              </a:rPr>
              <a:t>Участник Великой Отечественной войны.</a:t>
            </a:r>
            <a:br>
              <a:rPr lang="ru-RU" sz="3400" b="1" dirty="0" smtClean="0">
                <a:solidFill>
                  <a:schemeClr val="bg1"/>
                </a:solidFill>
                <a:latin typeface="Gabriola" panose="04040605051002020D02" pitchFamily="82" charset="0"/>
              </a:rPr>
            </a:br>
            <a:r>
              <a:rPr lang="ru-RU" sz="3400" b="1" dirty="0" smtClean="0">
                <a:solidFill>
                  <a:schemeClr val="accent6">
                    <a:lumMod val="75000"/>
                  </a:schemeClr>
                </a:solidFill>
                <a:latin typeface="Gabriola" panose="04040605051002020D02" pitchFamily="82" charset="0"/>
              </a:rPr>
              <a:t>Награжден орденом Отечественной войны II степени, медалью «За победу над Германией».</a:t>
            </a:r>
            <a:endParaRPr lang="ru-RU" sz="3400" b="1" dirty="0">
              <a:solidFill>
                <a:schemeClr val="accent6">
                  <a:lumMod val="75000"/>
                </a:schemeClr>
              </a:solidFill>
              <a:latin typeface="Gabriola" panose="04040605051002020D02" pitchFamily="82" charset="0"/>
            </a:endParaRPr>
          </a:p>
        </p:txBody>
      </p:sp>
      <p:pic>
        <p:nvPicPr>
          <p:cNvPr id="13314" name="Picture 2" descr="https://avatars.mds.yandex.net/get-pdb/1615223/784a2ccd-6d11-4386-949e-49d822c1ca87/s1200?webp=fals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1225" y="188640"/>
            <a:ext cx="2683263" cy="41464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3316" name="Picture 4" descr="https://avatars.mds.yandex.net/get-zen_doc/1712263/pub_5cd2ec462548e400b32637cf_5cd2ed6cdc10c300b3396e5e/scale_1200"/>
          <p:cNvPicPr>
            <a:picLocks noChangeAspect="1" noChangeArrowheads="1"/>
          </p:cNvPicPr>
          <p:nvPr/>
        </p:nvPicPr>
        <p:blipFill>
          <a:blip r:embed="rId4" cstate="print">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flipH="1">
            <a:off x="3995936" y="2667820"/>
            <a:ext cx="2880320" cy="40331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57311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Заголовок 1"/>
          <p:cNvSpPr txBox="1">
            <a:spLocks/>
          </p:cNvSpPr>
          <p:nvPr/>
        </p:nvSpPr>
        <p:spPr>
          <a:xfrm>
            <a:off x="214165" y="32404"/>
            <a:ext cx="4285827" cy="17404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b="1" dirty="0" smtClean="0">
                <a:solidFill>
                  <a:schemeClr val="bg1"/>
                </a:solidFill>
                <a:latin typeface="Gabriola" panose="04040605051002020D02" pitchFamily="82" charset="0"/>
              </a:rPr>
              <a:t>Владимир</a:t>
            </a:r>
            <a:br>
              <a:rPr lang="ru-RU" sz="5400" b="1" dirty="0" smtClean="0">
                <a:solidFill>
                  <a:schemeClr val="bg1"/>
                </a:solidFill>
                <a:latin typeface="Gabriola" panose="04040605051002020D02" pitchFamily="82" charset="0"/>
              </a:rPr>
            </a:br>
            <a:r>
              <a:rPr lang="ru-RU" sz="5400" b="1" dirty="0" smtClean="0">
                <a:solidFill>
                  <a:schemeClr val="bg1"/>
                </a:solidFill>
                <a:latin typeface="Gabriola" panose="04040605051002020D02" pitchFamily="82" charset="0"/>
              </a:rPr>
              <a:t>Гуляев</a:t>
            </a:r>
            <a:endParaRPr lang="ru-RU" sz="5400" b="1" dirty="0">
              <a:solidFill>
                <a:schemeClr val="bg1"/>
              </a:solidFill>
              <a:latin typeface="Gabriola" panose="04040605051002020D02" pitchFamily="82" charset="0"/>
            </a:endParaRPr>
          </a:p>
        </p:txBody>
      </p:sp>
      <p:sp>
        <p:nvSpPr>
          <p:cNvPr id="6" name="TextBox 5"/>
          <p:cNvSpPr txBox="1"/>
          <p:nvPr/>
        </p:nvSpPr>
        <p:spPr>
          <a:xfrm>
            <a:off x="214165" y="1700808"/>
            <a:ext cx="5293939" cy="5170646"/>
          </a:xfrm>
          <a:prstGeom prst="rect">
            <a:avLst/>
          </a:prstGeom>
          <a:noFill/>
        </p:spPr>
        <p:txBody>
          <a:bodyPr wrap="square" rtlCol="0">
            <a:spAutoFit/>
          </a:bodyPr>
          <a:lstStyle/>
          <a:p>
            <a:r>
              <a:rPr lang="ru-RU" sz="3000" b="1" dirty="0" smtClean="0">
                <a:solidFill>
                  <a:schemeClr val="bg1"/>
                </a:solidFill>
                <a:latin typeface="Gabriola" panose="04040605051002020D02" pitchFamily="82" charset="0"/>
              </a:rPr>
              <a:t>Летчик-штурмовик 826 Витебского штурмового авиаполка 335 штурмовой авиадивизии. Совершил 60 боевых вылетов. Воевал в Белоруссии, Прибалтике. Несколько раз был ранен и контужен. </a:t>
            </a:r>
            <a:br>
              <a:rPr lang="ru-RU" sz="3000" b="1" dirty="0" smtClean="0">
                <a:solidFill>
                  <a:schemeClr val="bg1"/>
                </a:solidFill>
                <a:latin typeface="Gabriola" panose="04040605051002020D02" pitchFamily="82" charset="0"/>
              </a:rPr>
            </a:br>
            <a:r>
              <a:rPr lang="ru-RU" sz="3000" b="1" dirty="0" smtClean="0">
                <a:solidFill>
                  <a:schemeClr val="accent6">
                    <a:lumMod val="75000"/>
                  </a:schemeClr>
                </a:solidFill>
                <a:latin typeface="Gabriola" panose="04040605051002020D02" pitchFamily="82" charset="0"/>
              </a:rPr>
              <a:t>Дважды награждён орденами Красного Знамени и дважды – орденами Отечественной Войны I степени.</a:t>
            </a:r>
            <a:br>
              <a:rPr lang="ru-RU" sz="3000" b="1" dirty="0" smtClean="0">
                <a:solidFill>
                  <a:schemeClr val="accent6">
                    <a:lumMod val="75000"/>
                  </a:schemeClr>
                </a:solidFill>
                <a:latin typeface="Gabriola" panose="04040605051002020D02" pitchFamily="82" charset="0"/>
              </a:rPr>
            </a:br>
            <a:r>
              <a:rPr lang="ru-RU" sz="3000" b="1" dirty="0" smtClean="0">
                <a:solidFill>
                  <a:schemeClr val="accent6">
                    <a:lumMod val="75000"/>
                  </a:schemeClr>
                </a:solidFill>
                <a:latin typeface="Gabriola" panose="04040605051002020D02" pitchFamily="82" charset="0"/>
              </a:rPr>
              <a:t>Участник Парада Победы 24 июня 1945 года</a:t>
            </a:r>
            <a:endParaRPr lang="ru-RU" sz="3000" b="1" dirty="0">
              <a:solidFill>
                <a:schemeClr val="accent6">
                  <a:lumMod val="75000"/>
                </a:schemeClr>
              </a:solidFill>
              <a:latin typeface="Gabriola" panose="04040605051002020D02" pitchFamily="82" charset="0"/>
            </a:endParaRPr>
          </a:p>
        </p:txBody>
      </p:sp>
      <p:pic>
        <p:nvPicPr>
          <p:cNvPr id="12290" name="Picture 2" descr="https://i.mycdn.me/i?r=AyH4iRPQ2q0otWIFepML2LxRIpDgEJJ2F1Fako8U_4OySw"/>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5683651" y="2947837"/>
            <a:ext cx="2920797" cy="38792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2292" name="Picture 4" descr="https://www.kino-teatr.ru/acter/album/1150/25309.jpg"/>
          <p:cNvPicPr>
            <a:picLocks noChangeAspect="1" noChangeArrowheads="1"/>
          </p:cNvPicPr>
          <p:nvPr/>
        </p:nvPicPr>
        <p:blipFill>
          <a:blip r:embed="rId5">
            <a:extLst>
              <a:ext uri="{BEBA8EAE-BF5A-486C-A8C5-ECC9F3942E4B}">
                <a14:imgProps xmlns:a14="http://schemas.microsoft.com/office/drawing/2010/main">
                  <a14:imgLayer r:embed="rId6">
                    <a14:imgEffect>
                      <a14:saturation sat="33000"/>
                    </a14:imgEffect>
                  </a14:imgLayer>
                </a14:imgProps>
              </a:ext>
              <a:ext uri="{28A0092B-C50C-407E-A947-70E740481C1C}">
                <a14:useLocalDpi xmlns:a14="http://schemas.microsoft.com/office/drawing/2010/main" val="0"/>
              </a:ext>
            </a:extLst>
          </a:blip>
          <a:srcRect/>
          <a:stretch>
            <a:fillRect/>
          </a:stretch>
        </p:blipFill>
        <p:spPr bwMode="auto">
          <a:xfrm>
            <a:off x="5148064" y="116632"/>
            <a:ext cx="3816424" cy="28623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65034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Заголовок 1"/>
          <p:cNvSpPr txBox="1">
            <a:spLocks/>
          </p:cNvSpPr>
          <p:nvPr/>
        </p:nvSpPr>
        <p:spPr>
          <a:xfrm>
            <a:off x="214165" y="32404"/>
            <a:ext cx="4285827" cy="17404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b="1" dirty="0" smtClean="0">
                <a:solidFill>
                  <a:schemeClr val="bg1"/>
                </a:solidFill>
                <a:latin typeface="Gabriola" panose="04040605051002020D02" pitchFamily="82" charset="0"/>
              </a:rPr>
              <a:t>Петр</a:t>
            </a:r>
            <a:br>
              <a:rPr lang="ru-RU" sz="5400" b="1" dirty="0" smtClean="0">
                <a:solidFill>
                  <a:schemeClr val="bg1"/>
                </a:solidFill>
                <a:latin typeface="Gabriola" panose="04040605051002020D02" pitchFamily="82" charset="0"/>
              </a:rPr>
            </a:br>
            <a:r>
              <a:rPr lang="ru-RU" sz="5400" b="1" dirty="0" smtClean="0">
                <a:solidFill>
                  <a:schemeClr val="bg1"/>
                </a:solidFill>
                <a:latin typeface="Gabriola" panose="04040605051002020D02" pitchFamily="82" charset="0"/>
              </a:rPr>
              <a:t>Глебов</a:t>
            </a:r>
            <a:endParaRPr lang="ru-RU" sz="5400" b="1" dirty="0">
              <a:solidFill>
                <a:schemeClr val="bg1"/>
              </a:solidFill>
              <a:latin typeface="Gabriola" panose="04040605051002020D02" pitchFamily="82" charset="0"/>
            </a:endParaRPr>
          </a:p>
        </p:txBody>
      </p:sp>
      <p:sp>
        <p:nvSpPr>
          <p:cNvPr id="6" name="TextBox 5"/>
          <p:cNvSpPr txBox="1"/>
          <p:nvPr/>
        </p:nvSpPr>
        <p:spPr>
          <a:xfrm>
            <a:off x="214165" y="1772816"/>
            <a:ext cx="4933899" cy="4708981"/>
          </a:xfrm>
          <a:prstGeom prst="rect">
            <a:avLst/>
          </a:prstGeom>
          <a:noFill/>
        </p:spPr>
        <p:txBody>
          <a:bodyPr wrap="square" rtlCol="0">
            <a:spAutoFit/>
          </a:bodyPr>
          <a:lstStyle/>
          <a:p>
            <a:r>
              <a:rPr lang="ru-RU" sz="3000" b="1" dirty="0" smtClean="0">
                <a:solidFill>
                  <a:schemeClr val="bg1">
                    <a:lumMod val="95000"/>
                  </a:schemeClr>
                </a:solidFill>
                <a:latin typeface="Gabriola" panose="04040605051002020D02" pitchFamily="82" charset="0"/>
              </a:rPr>
              <a:t>На фронт ушел добровольцем. Служил в зенитно-артиллерийском полку, который охранял от гитлеровских самолетов западный сектор Подмосковья.</a:t>
            </a:r>
            <a:br>
              <a:rPr lang="ru-RU" sz="3000" b="1" dirty="0" smtClean="0">
                <a:solidFill>
                  <a:schemeClr val="bg1">
                    <a:lumMod val="95000"/>
                  </a:schemeClr>
                </a:solidFill>
                <a:latin typeface="Gabriola" panose="04040605051002020D02" pitchFamily="82" charset="0"/>
              </a:rPr>
            </a:br>
            <a:r>
              <a:rPr lang="ru-RU" sz="3000" b="1" dirty="0" smtClean="0">
                <a:solidFill>
                  <a:schemeClr val="accent6">
                    <a:lumMod val="75000"/>
                  </a:schemeClr>
                </a:solidFill>
                <a:latin typeface="Gabriola" panose="04040605051002020D02" pitchFamily="82" charset="0"/>
              </a:rPr>
              <a:t>Награжден орденом Отечественной войны II степени, орденом Красной Звезды и медалью «За оборону Москвы», медалью «За победу над Германией».</a:t>
            </a:r>
          </a:p>
        </p:txBody>
      </p:sp>
      <p:pic>
        <p:nvPicPr>
          <p:cNvPr id="11268" name="Picture 4" descr="https://24smi.org/public/media/resize/800x-/celebrity/2018/10/05/lzbde1e0jmwx-petr-glebov.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5753" y="182723"/>
            <a:ext cx="2666727" cy="34623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266" name="Picture 2" descr="https://avatars.mds.yandex.net/get-zen_doc/1925593/pub_5cd2ec462548e400b32637cf_5cd2ed785a6e0400b34f1eea/scale_1200"/>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4860032" y="3068960"/>
            <a:ext cx="2875788" cy="36576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36342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Заголовок 1"/>
          <p:cNvSpPr txBox="1">
            <a:spLocks/>
          </p:cNvSpPr>
          <p:nvPr/>
        </p:nvSpPr>
        <p:spPr>
          <a:xfrm>
            <a:off x="214165" y="-99392"/>
            <a:ext cx="4285827" cy="17404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b="1" dirty="0" smtClean="0">
                <a:solidFill>
                  <a:schemeClr val="bg1"/>
                </a:solidFill>
                <a:latin typeface="Gabriola" panose="04040605051002020D02" pitchFamily="82" charset="0"/>
              </a:rPr>
              <a:t>Владимир</a:t>
            </a:r>
            <a:br>
              <a:rPr lang="ru-RU" sz="5400" b="1" dirty="0" smtClean="0">
                <a:solidFill>
                  <a:schemeClr val="bg1"/>
                </a:solidFill>
                <a:latin typeface="Gabriola" panose="04040605051002020D02" pitchFamily="82" charset="0"/>
              </a:rPr>
            </a:br>
            <a:r>
              <a:rPr lang="ru-RU" sz="5400" b="1" dirty="0" smtClean="0">
                <a:solidFill>
                  <a:schemeClr val="bg1"/>
                </a:solidFill>
                <a:latin typeface="Gabriola" panose="04040605051002020D02" pitchFamily="82" charset="0"/>
              </a:rPr>
              <a:t>Этуш</a:t>
            </a:r>
            <a:endParaRPr lang="ru-RU" sz="5400" b="1" dirty="0">
              <a:solidFill>
                <a:schemeClr val="bg1"/>
              </a:solidFill>
              <a:latin typeface="Gabriola" panose="04040605051002020D02" pitchFamily="82" charset="0"/>
            </a:endParaRPr>
          </a:p>
        </p:txBody>
      </p:sp>
      <p:sp>
        <p:nvSpPr>
          <p:cNvPr id="6" name="TextBox 5"/>
          <p:cNvSpPr txBox="1"/>
          <p:nvPr/>
        </p:nvSpPr>
        <p:spPr>
          <a:xfrm>
            <a:off x="179512" y="1700808"/>
            <a:ext cx="5293939" cy="5086008"/>
          </a:xfrm>
          <a:prstGeom prst="rect">
            <a:avLst/>
          </a:prstGeom>
          <a:noFill/>
        </p:spPr>
        <p:txBody>
          <a:bodyPr wrap="square" rtlCol="0">
            <a:spAutoFit/>
          </a:bodyPr>
          <a:lstStyle/>
          <a:p>
            <a:r>
              <a:rPr lang="ru-RU" sz="2950" b="1" dirty="0" smtClean="0">
                <a:solidFill>
                  <a:schemeClr val="bg1">
                    <a:lumMod val="95000"/>
                  </a:schemeClr>
                </a:solidFill>
                <a:latin typeface="Gabriola" panose="04040605051002020D02" pitchFamily="82" charset="0"/>
              </a:rPr>
              <a:t>Записался добровольцем на фронт, после чего был направлен в школу военных переводчиков. </a:t>
            </a:r>
            <a:br>
              <a:rPr lang="ru-RU" sz="2950" b="1" dirty="0" smtClean="0">
                <a:solidFill>
                  <a:schemeClr val="bg1">
                    <a:lumMod val="95000"/>
                  </a:schemeClr>
                </a:solidFill>
                <a:latin typeface="Gabriola" panose="04040605051002020D02" pitchFamily="82" charset="0"/>
              </a:rPr>
            </a:br>
            <a:r>
              <a:rPr lang="ru-RU" sz="2950" b="1" dirty="0" smtClean="0">
                <a:solidFill>
                  <a:schemeClr val="bg1">
                    <a:lumMod val="95000"/>
                  </a:schemeClr>
                </a:solidFill>
                <a:latin typeface="Gabriola" panose="04040605051002020D02" pitchFamily="82" charset="0"/>
              </a:rPr>
              <a:t>Старший лейтенант, переводчик - помощник начальника штаба полка. В 1943 году был тяжело ранен и комиссован. </a:t>
            </a:r>
            <a:br>
              <a:rPr lang="ru-RU" sz="2950" b="1" dirty="0" smtClean="0">
                <a:solidFill>
                  <a:schemeClr val="bg1">
                    <a:lumMod val="95000"/>
                  </a:schemeClr>
                </a:solidFill>
                <a:latin typeface="Gabriola" panose="04040605051002020D02" pitchFamily="82" charset="0"/>
              </a:rPr>
            </a:br>
            <a:r>
              <a:rPr lang="ru-RU" sz="2950" b="1" dirty="0" smtClean="0">
                <a:solidFill>
                  <a:schemeClr val="accent6">
                    <a:lumMod val="75000"/>
                  </a:schemeClr>
                </a:solidFill>
                <a:latin typeface="Gabriola" panose="04040605051002020D02" pitchFamily="82" charset="0"/>
              </a:rPr>
              <a:t>Награжден орденом Отечественной войны I степени, орденом Красной Звезды, медалями «За оборону Кавказа», «За оборону Москвы», «За победу над Германией».</a:t>
            </a:r>
          </a:p>
        </p:txBody>
      </p:sp>
      <p:pic>
        <p:nvPicPr>
          <p:cNvPr id="20482" name="Picture 2" descr="https://avatars.mds.yandex.net/get-zen_doc/1641332/pub_5cd2ec462548e400b32637cf_5cd2ed83c9c89500afe8f7ca/scale_12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2780928"/>
            <a:ext cx="2561635" cy="3978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484" name="Picture 4" descr="https://news-r.ru/upload/iblock/885/8854f36b28f775897939fd17b4f9a5a9.jpg"/>
          <p:cNvPicPr>
            <a:picLocks noChangeAspect="1" noChangeArrowheads="1"/>
          </p:cNvPicPr>
          <p:nvPr/>
        </p:nvPicPr>
        <p:blipFill>
          <a:blip r:embed="rId4">
            <a:extLst>
              <a:ext uri="{BEBA8EAE-BF5A-486C-A8C5-ECC9F3942E4B}">
                <a14:imgProps xmlns:a14="http://schemas.microsoft.com/office/drawing/2010/main">
                  <a14:imgLayer r:embed="rId5">
                    <a14:imgEffect>
                      <a14:saturation sat="33000"/>
                    </a14:imgEffect>
                  </a14:imgLayer>
                </a14:imgProps>
              </a:ext>
              <a:ext uri="{28A0092B-C50C-407E-A947-70E740481C1C}">
                <a14:useLocalDpi xmlns:a14="http://schemas.microsoft.com/office/drawing/2010/main" val="0"/>
              </a:ext>
            </a:extLst>
          </a:blip>
          <a:srcRect/>
          <a:stretch>
            <a:fillRect/>
          </a:stretch>
        </p:blipFill>
        <p:spPr bwMode="auto">
          <a:xfrm>
            <a:off x="5220072" y="260648"/>
            <a:ext cx="3851920" cy="256794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90030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Заголовок 1"/>
          <p:cNvSpPr txBox="1">
            <a:spLocks/>
          </p:cNvSpPr>
          <p:nvPr/>
        </p:nvSpPr>
        <p:spPr>
          <a:xfrm>
            <a:off x="214165" y="32404"/>
            <a:ext cx="4285827" cy="17404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b="1" dirty="0" smtClean="0">
                <a:solidFill>
                  <a:schemeClr val="bg1"/>
                </a:solidFill>
                <a:latin typeface="Gabriola" panose="04040605051002020D02" pitchFamily="82" charset="0"/>
              </a:rPr>
              <a:t>Георгий</a:t>
            </a:r>
            <a:br>
              <a:rPr lang="ru-RU" sz="5400" b="1" dirty="0" smtClean="0">
                <a:solidFill>
                  <a:schemeClr val="bg1"/>
                </a:solidFill>
                <a:latin typeface="Gabriola" panose="04040605051002020D02" pitchFamily="82" charset="0"/>
              </a:rPr>
            </a:br>
            <a:r>
              <a:rPr lang="ru-RU" sz="5400" b="1" dirty="0" err="1" smtClean="0">
                <a:solidFill>
                  <a:schemeClr val="bg1"/>
                </a:solidFill>
                <a:latin typeface="Gabriola" panose="04040605051002020D02" pitchFamily="82" charset="0"/>
              </a:rPr>
              <a:t>Юматов</a:t>
            </a:r>
            <a:endParaRPr lang="ru-RU" sz="5400" b="1" dirty="0">
              <a:solidFill>
                <a:schemeClr val="bg1"/>
              </a:solidFill>
              <a:latin typeface="Gabriola" panose="04040605051002020D02" pitchFamily="82" charset="0"/>
            </a:endParaRPr>
          </a:p>
        </p:txBody>
      </p:sp>
      <p:sp>
        <p:nvSpPr>
          <p:cNvPr id="6" name="TextBox 5"/>
          <p:cNvSpPr txBox="1"/>
          <p:nvPr/>
        </p:nvSpPr>
        <p:spPr>
          <a:xfrm>
            <a:off x="214165" y="1888371"/>
            <a:ext cx="5005907" cy="4524315"/>
          </a:xfrm>
          <a:prstGeom prst="rect">
            <a:avLst/>
          </a:prstGeom>
          <a:noFill/>
        </p:spPr>
        <p:txBody>
          <a:bodyPr wrap="square" rtlCol="0">
            <a:spAutoFit/>
          </a:bodyPr>
          <a:lstStyle/>
          <a:p>
            <a:r>
              <a:rPr lang="ru-RU" sz="3200" b="1" dirty="0" smtClean="0">
                <a:solidFill>
                  <a:schemeClr val="bg1">
                    <a:lumMod val="95000"/>
                  </a:schemeClr>
                </a:solidFill>
                <a:latin typeface="Gabriola" panose="04040605051002020D02" pitchFamily="82" charset="0"/>
              </a:rPr>
              <a:t>С 1942 года </a:t>
            </a:r>
            <a:r>
              <a:rPr lang="ru-RU" sz="3200" b="1" dirty="0" smtClean="0">
                <a:solidFill>
                  <a:schemeClr val="bg1">
                    <a:lumMod val="95000"/>
                  </a:schemeClr>
                </a:solidFill>
                <a:latin typeface="Gabriola" panose="04040605051002020D02" pitchFamily="82" charset="0"/>
                <a:sym typeface="Symbol"/>
              </a:rPr>
              <a:t></a:t>
            </a:r>
            <a:r>
              <a:rPr lang="ru-RU" sz="3200" b="1" dirty="0" smtClean="0">
                <a:solidFill>
                  <a:schemeClr val="bg1">
                    <a:lumMod val="95000"/>
                  </a:schemeClr>
                </a:solidFill>
                <a:latin typeface="Gabriola" panose="04040605051002020D02" pitchFamily="82" charset="0"/>
              </a:rPr>
              <a:t> юнга на торпедном катере «Отважный», спустя год </a:t>
            </a:r>
            <a:r>
              <a:rPr lang="ru-RU" sz="3200" b="1" dirty="0" smtClean="0">
                <a:solidFill>
                  <a:schemeClr val="bg1">
                    <a:lumMod val="95000"/>
                  </a:schemeClr>
                </a:solidFill>
                <a:latin typeface="Gabriola" panose="04040605051002020D02" pitchFamily="82" charset="0"/>
                <a:sym typeface="Symbol"/>
              </a:rPr>
              <a:t></a:t>
            </a:r>
            <a:r>
              <a:rPr lang="ru-RU" sz="3200" b="1" dirty="0" smtClean="0">
                <a:solidFill>
                  <a:schemeClr val="bg1">
                    <a:lumMod val="95000"/>
                  </a:schemeClr>
                </a:solidFill>
                <a:latin typeface="Gabriola" panose="04040605051002020D02" pitchFamily="82" charset="0"/>
              </a:rPr>
              <a:t> рулевой. Освобождал Будапешт, Бухарест, Вену. </a:t>
            </a:r>
            <a:br>
              <a:rPr lang="ru-RU" sz="3200" b="1" dirty="0" smtClean="0">
                <a:solidFill>
                  <a:schemeClr val="bg1">
                    <a:lumMod val="95000"/>
                  </a:schemeClr>
                </a:solidFill>
                <a:latin typeface="Gabriola" panose="04040605051002020D02" pitchFamily="82" charset="0"/>
              </a:rPr>
            </a:br>
            <a:r>
              <a:rPr lang="ru-RU" sz="3200" b="1" dirty="0" smtClean="0">
                <a:solidFill>
                  <a:schemeClr val="accent6">
                    <a:lumMod val="75000"/>
                  </a:schemeClr>
                </a:solidFill>
                <a:latin typeface="Gabriola" panose="04040605051002020D02" pitchFamily="82" charset="0"/>
              </a:rPr>
              <a:t>Награжден орденом Отечественной войны II степени, матросской медалью Ушакова, медалями «За взятие Будапешта», «За взятие Вены», «За победу над Германией».</a:t>
            </a:r>
          </a:p>
        </p:txBody>
      </p:sp>
      <p:pic>
        <p:nvPicPr>
          <p:cNvPr id="10244" name="Picture 4" descr="http://book-face.ru/img/person/61281/img10664.jpg"/>
          <p:cNvPicPr>
            <a:picLocks noChangeAspect="1" noChangeArrowheads="1"/>
          </p:cNvPicPr>
          <p:nvPr/>
        </p:nvPicPr>
        <p:blipFill>
          <a:blip r:embed="rId3">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val="0"/>
              </a:ext>
            </a:extLst>
          </a:blip>
          <a:srcRect/>
          <a:stretch>
            <a:fillRect/>
          </a:stretch>
        </p:blipFill>
        <p:spPr bwMode="auto">
          <a:xfrm>
            <a:off x="6228184" y="188640"/>
            <a:ext cx="2734358" cy="36458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42" name="Picture 2" descr="https://avatars.mds.yandex.net/get-zen_doc/248942/pub_5cd2ec462548e400b32637cf_5cd2ed920ae27d00b35eabd3/scale_120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0072" y="2872282"/>
            <a:ext cx="2592288" cy="38690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42636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Заголовок 1"/>
          <p:cNvSpPr txBox="1">
            <a:spLocks/>
          </p:cNvSpPr>
          <p:nvPr/>
        </p:nvSpPr>
        <p:spPr>
          <a:xfrm>
            <a:off x="214165" y="32404"/>
            <a:ext cx="4285827" cy="17404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b="1" dirty="0" smtClean="0">
                <a:solidFill>
                  <a:schemeClr val="bg1"/>
                </a:solidFill>
                <a:latin typeface="Gabriola" panose="04040605051002020D02" pitchFamily="82" charset="0"/>
              </a:rPr>
              <a:t>Михаил</a:t>
            </a:r>
            <a:br>
              <a:rPr lang="ru-RU" sz="5400" b="1" dirty="0" smtClean="0">
                <a:solidFill>
                  <a:schemeClr val="bg1"/>
                </a:solidFill>
                <a:latin typeface="Gabriola" panose="04040605051002020D02" pitchFamily="82" charset="0"/>
              </a:rPr>
            </a:br>
            <a:r>
              <a:rPr lang="ru-RU" sz="5400" b="1" dirty="0" smtClean="0">
                <a:solidFill>
                  <a:schemeClr val="bg1"/>
                </a:solidFill>
                <a:latin typeface="Gabriola" panose="04040605051002020D02" pitchFamily="82" charset="0"/>
              </a:rPr>
              <a:t>Пуговкин</a:t>
            </a:r>
            <a:endParaRPr lang="ru-RU" sz="5400" b="1" dirty="0">
              <a:solidFill>
                <a:schemeClr val="bg1"/>
              </a:solidFill>
              <a:latin typeface="Gabriola" panose="04040605051002020D02" pitchFamily="82" charset="0"/>
            </a:endParaRPr>
          </a:p>
        </p:txBody>
      </p:sp>
      <p:sp>
        <p:nvSpPr>
          <p:cNvPr id="6" name="TextBox 5"/>
          <p:cNvSpPr txBox="1"/>
          <p:nvPr/>
        </p:nvSpPr>
        <p:spPr>
          <a:xfrm>
            <a:off x="286173" y="1888371"/>
            <a:ext cx="4285827" cy="4278094"/>
          </a:xfrm>
          <a:prstGeom prst="rect">
            <a:avLst/>
          </a:prstGeom>
          <a:noFill/>
        </p:spPr>
        <p:txBody>
          <a:bodyPr wrap="square" rtlCol="0">
            <a:spAutoFit/>
          </a:bodyPr>
          <a:lstStyle/>
          <a:p>
            <a:r>
              <a:rPr lang="ru-RU" sz="3400" b="1" dirty="0" smtClean="0">
                <a:solidFill>
                  <a:schemeClr val="bg1">
                    <a:lumMod val="95000"/>
                  </a:schemeClr>
                </a:solidFill>
                <a:latin typeface="Gabriola" panose="04040605051002020D02" pitchFamily="82" charset="0"/>
              </a:rPr>
              <a:t>На фронт ушел добровольцем. Разведчик, служил в 1147-м стрелковом полку.</a:t>
            </a:r>
            <a:br>
              <a:rPr lang="ru-RU" sz="3400" b="1" dirty="0" smtClean="0">
                <a:solidFill>
                  <a:schemeClr val="bg1">
                    <a:lumMod val="95000"/>
                  </a:schemeClr>
                </a:solidFill>
                <a:latin typeface="Gabriola" panose="04040605051002020D02" pitchFamily="82" charset="0"/>
              </a:rPr>
            </a:br>
            <a:r>
              <a:rPr lang="ru-RU" sz="3400" b="1" dirty="0" smtClean="0">
                <a:solidFill>
                  <a:schemeClr val="accent6">
                    <a:lumMod val="75000"/>
                  </a:schemeClr>
                </a:solidFill>
                <a:latin typeface="Gabriola" panose="04040605051002020D02" pitchFamily="82" charset="0"/>
              </a:rPr>
              <a:t>Награжден орденом Отечественной войны II степени и медалью «За победу над Германией».</a:t>
            </a:r>
            <a:endParaRPr lang="ru-RU" sz="3400" b="1" dirty="0">
              <a:solidFill>
                <a:schemeClr val="accent6">
                  <a:lumMod val="75000"/>
                </a:schemeClr>
              </a:solidFill>
              <a:latin typeface="Gabriola" panose="04040605051002020D02" pitchFamily="82" charset="0"/>
            </a:endParaRPr>
          </a:p>
        </p:txBody>
      </p:sp>
      <p:pic>
        <p:nvPicPr>
          <p:cNvPr id="9218" name="Picture 2" descr="https://avatars.mds.yandex.net/get-zen_doc/1873182/pub_5cd2ec462548e400b32637cf_5cd2ed99c9c89500afe8f7cb/scale_12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0199" y="3025975"/>
            <a:ext cx="2592288" cy="37333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220" name="Picture 4" descr="https://www.ok-magazine.ru/files/media_wysiwyg/ef9c016e13b10d7d924b9219fab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7944" y="188640"/>
            <a:ext cx="4876799" cy="28098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96760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Заголовок 1"/>
          <p:cNvSpPr txBox="1">
            <a:spLocks/>
          </p:cNvSpPr>
          <p:nvPr/>
        </p:nvSpPr>
        <p:spPr>
          <a:xfrm>
            <a:off x="214165" y="32404"/>
            <a:ext cx="5005907" cy="17404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b="1" dirty="0" smtClean="0">
                <a:solidFill>
                  <a:schemeClr val="bg1"/>
                </a:solidFill>
                <a:latin typeface="Gabriola" panose="04040605051002020D02" pitchFamily="82" charset="0"/>
              </a:rPr>
              <a:t>Николай</a:t>
            </a:r>
            <a:br>
              <a:rPr lang="ru-RU" sz="5400" b="1" dirty="0" smtClean="0">
                <a:solidFill>
                  <a:schemeClr val="bg1"/>
                </a:solidFill>
                <a:latin typeface="Gabriola" panose="04040605051002020D02" pitchFamily="82" charset="0"/>
              </a:rPr>
            </a:br>
            <a:r>
              <a:rPr lang="ru-RU" sz="5400" b="1" dirty="0" smtClean="0">
                <a:solidFill>
                  <a:schemeClr val="bg1"/>
                </a:solidFill>
                <a:latin typeface="Gabriola" panose="04040605051002020D02" pitchFamily="82" charset="0"/>
              </a:rPr>
              <a:t>Еременко - старший</a:t>
            </a:r>
            <a:endParaRPr lang="ru-RU" sz="5400" b="1" dirty="0">
              <a:solidFill>
                <a:schemeClr val="bg1"/>
              </a:solidFill>
              <a:latin typeface="Gabriola" panose="04040605051002020D02" pitchFamily="82" charset="0"/>
            </a:endParaRPr>
          </a:p>
        </p:txBody>
      </p:sp>
      <p:sp>
        <p:nvSpPr>
          <p:cNvPr id="6" name="TextBox 5"/>
          <p:cNvSpPr txBox="1"/>
          <p:nvPr/>
        </p:nvSpPr>
        <p:spPr>
          <a:xfrm>
            <a:off x="179513" y="1773391"/>
            <a:ext cx="4427524" cy="5016758"/>
          </a:xfrm>
          <a:prstGeom prst="rect">
            <a:avLst/>
          </a:prstGeom>
          <a:noFill/>
        </p:spPr>
        <p:txBody>
          <a:bodyPr wrap="square" rtlCol="0">
            <a:spAutoFit/>
          </a:bodyPr>
          <a:lstStyle/>
          <a:p>
            <a:r>
              <a:rPr lang="ru-RU" sz="3200" b="1" dirty="0" smtClean="0">
                <a:solidFill>
                  <a:schemeClr val="bg1">
                    <a:lumMod val="95000"/>
                  </a:schemeClr>
                </a:solidFill>
                <a:latin typeface="Gabriola" panose="04040605051002020D02" pitchFamily="82" charset="0"/>
              </a:rPr>
              <a:t>В 15 лет пошел на фронт, был ранен, попал в окружение, оказался в плену, несколько раз пытался бежать из фашистского концлагеря. Затем воевал в составе подпольной группы Сопротивления.</a:t>
            </a:r>
            <a:br>
              <a:rPr lang="ru-RU" sz="3200" b="1" dirty="0" smtClean="0">
                <a:solidFill>
                  <a:schemeClr val="bg1">
                    <a:lumMod val="95000"/>
                  </a:schemeClr>
                </a:solidFill>
                <a:latin typeface="Gabriola" panose="04040605051002020D02" pitchFamily="82" charset="0"/>
              </a:rPr>
            </a:br>
            <a:r>
              <a:rPr lang="ru-RU" sz="3200" b="1" dirty="0" smtClean="0">
                <a:solidFill>
                  <a:schemeClr val="accent6">
                    <a:lumMod val="75000"/>
                  </a:schemeClr>
                </a:solidFill>
                <a:latin typeface="Gabriola" panose="04040605051002020D02" pitchFamily="82" charset="0"/>
              </a:rPr>
              <a:t>Награжден орденом Отечественной войны II степени.</a:t>
            </a:r>
          </a:p>
        </p:txBody>
      </p:sp>
      <p:pic>
        <p:nvPicPr>
          <p:cNvPr id="8194" name="Picture 2" descr="https://mtdata.ru/u16/photoFDEF/20727522772-0/original.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6136" y="116632"/>
            <a:ext cx="2626641" cy="34763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196" name="Picture 4" descr="https://avatars.mds.yandex.net/get-zen_doc/1707354/pub_5cd2ec462548e400b32637cf_5cd2eda5a1c44300b3cece8e/scale_120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2000" y="3426066"/>
            <a:ext cx="4464496" cy="33153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27938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Заголовок 1"/>
          <p:cNvSpPr txBox="1">
            <a:spLocks/>
          </p:cNvSpPr>
          <p:nvPr/>
        </p:nvSpPr>
        <p:spPr>
          <a:xfrm>
            <a:off x="214165" y="32404"/>
            <a:ext cx="4285827" cy="17404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b="1" dirty="0" smtClean="0">
                <a:solidFill>
                  <a:schemeClr val="bg1"/>
                </a:solidFill>
                <a:latin typeface="Gabriola" panose="04040605051002020D02" pitchFamily="82" charset="0"/>
              </a:rPr>
              <a:t>Владимир</a:t>
            </a:r>
            <a:br>
              <a:rPr lang="ru-RU" sz="5400" b="1" dirty="0" smtClean="0">
                <a:solidFill>
                  <a:schemeClr val="bg1"/>
                </a:solidFill>
                <a:latin typeface="Gabriola" panose="04040605051002020D02" pitchFamily="82" charset="0"/>
              </a:rPr>
            </a:br>
            <a:r>
              <a:rPr lang="ru-RU" sz="5400" b="1" dirty="0" smtClean="0">
                <a:solidFill>
                  <a:schemeClr val="bg1"/>
                </a:solidFill>
                <a:latin typeface="Gabriola" panose="04040605051002020D02" pitchFamily="82" charset="0"/>
              </a:rPr>
              <a:t>Самойлов</a:t>
            </a:r>
            <a:endParaRPr lang="ru-RU" sz="5400" b="1" dirty="0">
              <a:solidFill>
                <a:schemeClr val="bg1"/>
              </a:solidFill>
              <a:latin typeface="Gabriola" panose="04040605051002020D02" pitchFamily="82" charset="0"/>
            </a:endParaRPr>
          </a:p>
        </p:txBody>
      </p:sp>
      <p:sp>
        <p:nvSpPr>
          <p:cNvPr id="6" name="TextBox 5"/>
          <p:cNvSpPr txBox="1"/>
          <p:nvPr/>
        </p:nvSpPr>
        <p:spPr>
          <a:xfrm>
            <a:off x="214165" y="1888371"/>
            <a:ext cx="3925787" cy="4278094"/>
          </a:xfrm>
          <a:prstGeom prst="rect">
            <a:avLst/>
          </a:prstGeom>
          <a:noFill/>
        </p:spPr>
        <p:txBody>
          <a:bodyPr wrap="square" rtlCol="0">
            <a:spAutoFit/>
          </a:bodyPr>
          <a:lstStyle/>
          <a:p>
            <a:r>
              <a:rPr lang="ru-RU" sz="3400" b="1" dirty="0" smtClean="0">
                <a:solidFill>
                  <a:schemeClr val="bg1">
                    <a:lumMod val="95000"/>
                  </a:schemeClr>
                </a:solidFill>
                <a:latin typeface="Gabriola" panose="04040605051002020D02" pitchFamily="82" charset="0"/>
              </a:rPr>
              <a:t>Участник Великой Отечественной войны. Получил тяжёлое ранение, после которого всю жизнь хромал.</a:t>
            </a:r>
            <a:br>
              <a:rPr lang="ru-RU" sz="3400" b="1" dirty="0" smtClean="0">
                <a:solidFill>
                  <a:schemeClr val="bg1">
                    <a:lumMod val="95000"/>
                  </a:schemeClr>
                </a:solidFill>
                <a:latin typeface="Gabriola" panose="04040605051002020D02" pitchFamily="82" charset="0"/>
              </a:rPr>
            </a:br>
            <a:r>
              <a:rPr lang="ru-RU" sz="3400" b="1" dirty="0" smtClean="0">
                <a:solidFill>
                  <a:schemeClr val="accent6">
                    <a:lumMod val="75000"/>
                  </a:schemeClr>
                </a:solidFill>
                <a:latin typeface="Gabriola" panose="04040605051002020D02" pitchFamily="82" charset="0"/>
              </a:rPr>
              <a:t>Награжден орденом Отечественной войны II степени.</a:t>
            </a:r>
          </a:p>
        </p:txBody>
      </p:sp>
      <p:pic>
        <p:nvPicPr>
          <p:cNvPr id="7170" name="Picture 2" descr="https://i.pinimg.com/736x/50/de/24/50de24cf8f8930c95face8a5e4ec73c8--kino.jpg"/>
          <p:cNvPicPr>
            <a:picLocks noChangeAspect="1" noChangeArrowheads="1"/>
          </p:cNvPicPr>
          <p:nvPr/>
        </p:nvPicPr>
        <p:blipFill>
          <a:blip r:embed="rId3" cstate="print">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val="0"/>
              </a:ext>
            </a:extLst>
          </a:blip>
          <a:srcRect/>
          <a:stretch>
            <a:fillRect/>
          </a:stretch>
        </p:blipFill>
        <p:spPr bwMode="auto">
          <a:xfrm>
            <a:off x="6012160" y="116632"/>
            <a:ext cx="2942868" cy="41304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2" name="Picture 4" descr="https://avatars.mds.yandex.net/get-zen_doc/230233/pub_5cd2ec462548e400b32637cf_5cd2edac0de4a600b3da8769/scale_120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flipH="1">
            <a:off x="4139952" y="2708920"/>
            <a:ext cx="2930700" cy="40601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60856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Заголовок 1"/>
          <p:cNvSpPr txBox="1">
            <a:spLocks/>
          </p:cNvSpPr>
          <p:nvPr/>
        </p:nvSpPr>
        <p:spPr>
          <a:xfrm>
            <a:off x="214165" y="32404"/>
            <a:ext cx="4285827" cy="17404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b="1" dirty="0" smtClean="0">
                <a:solidFill>
                  <a:schemeClr val="bg1"/>
                </a:solidFill>
                <a:latin typeface="Gabriola" panose="04040605051002020D02" pitchFamily="82" charset="0"/>
              </a:rPr>
              <a:t>Владимир</a:t>
            </a:r>
            <a:br>
              <a:rPr lang="ru-RU" sz="5400" b="1" dirty="0" smtClean="0">
                <a:solidFill>
                  <a:schemeClr val="bg1"/>
                </a:solidFill>
                <a:latin typeface="Gabriola" panose="04040605051002020D02" pitchFamily="82" charset="0"/>
              </a:rPr>
            </a:br>
            <a:r>
              <a:rPr lang="ru-RU" sz="5400" b="1" dirty="0" smtClean="0">
                <a:solidFill>
                  <a:schemeClr val="bg1"/>
                </a:solidFill>
                <a:latin typeface="Gabriola" panose="04040605051002020D02" pitchFamily="82" charset="0"/>
              </a:rPr>
              <a:t>Басов</a:t>
            </a:r>
            <a:endParaRPr lang="ru-RU" sz="5400" b="1" dirty="0">
              <a:solidFill>
                <a:schemeClr val="bg1"/>
              </a:solidFill>
              <a:latin typeface="Gabriola" panose="04040605051002020D02" pitchFamily="82" charset="0"/>
            </a:endParaRPr>
          </a:p>
        </p:txBody>
      </p:sp>
      <p:sp>
        <p:nvSpPr>
          <p:cNvPr id="6" name="TextBox 5"/>
          <p:cNvSpPr txBox="1"/>
          <p:nvPr/>
        </p:nvSpPr>
        <p:spPr>
          <a:xfrm>
            <a:off x="214165" y="1888371"/>
            <a:ext cx="3997795" cy="4524315"/>
          </a:xfrm>
          <a:prstGeom prst="rect">
            <a:avLst/>
          </a:prstGeom>
          <a:noFill/>
        </p:spPr>
        <p:txBody>
          <a:bodyPr wrap="square" rtlCol="0">
            <a:spAutoFit/>
          </a:bodyPr>
          <a:lstStyle/>
          <a:p>
            <a:r>
              <a:rPr lang="ru-RU" sz="3200" b="1" dirty="0" smtClean="0">
                <a:solidFill>
                  <a:schemeClr val="bg1">
                    <a:lumMod val="95000"/>
                  </a:schemeClr>
                </a:solidFill>
                <a:latin typeface="Gabriola" panose="04040605051002020D02" pitchFamily="82" charset="0"/>
              </a:rPr>
              <a:t>Капитан, помощник начальника оперативного отдела дивизии.</a:t>
            </a:r>
            <a:br>
              <a:rPr lang="ru-RU" sz="3200" b="1" dirty="0" smtClean="0">
                <a:solidFill>
                  <a:schemeClr val="bg1">
                    <a:lumMod val="95000"/>
                  </a:schemeClr>
                </a:solidFill>
                <a:latin typeface="Gabriola" panose="04040605051002020D02" pitchFamily="82" charset="0"/>
              </a:rPr>
            </a:br>
            <a:r>
              <a:rPr lang="ru-RU" sz="3200" b="1" dirty="0" smtClean="0">
                <a:solidFill>
                  <a:schemeClr val="accent6">
                    <a:lumMod val="75000"/>
                  </a:schemeClr>
                </a:solidFill>
                <a:latin typeface="Gabriola" panose="04040605051002020D02" pitchFamily="82" charset="0"/>
              </a:rPr>
              <a:t>Награжден орденом Отечественной войны I степени, орденом Красной Звезды и медалью «За боевые заслуги», медалью «За победу над Германией».</a:t>
            </a:r>
          </a:p>
        </p:txBody>
      </p:sp>
      <p:pic>
        <p:nvPicPr>
          <p:cNvPr id="6148" name="Picture 4" descr="https://fanparty.ru/fanclubs/sovetskie-filmy/gallery/1008939_sovetskie_film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5402342" y="116632"/>
            <a:ext cx="3562146" cy="35672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46" name="Picture 2" descr="https://avatars.mds.yandex.net/get-pdb/1365646/51f51a71-c5cc-498a-99cb-58281eba9d13/s1200?webp=fals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5975" y="2796465"/>
            <a:ext cx="2717177" cy="393401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98774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Заголовок 1"/>
          <p:cNvSpPr txBox="1">
            <a:spLocks/>
          </p:cNvSpPr>
          <p:nvPr/>
        </p:nvSpPr>
        <p:spPr>
          <a:xfrm>
            <a:off x="214165" y="32404"/>
            <a:ext cx="4285827" cy="17404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b="1" dirty="0" smtClean="0">
                <a:solidFill>
                  <a:schemeClr val="bg1"/>
                </a:solidFill>
                <a:latin typeface="Gabriola" panose="04040605051002020D02" pitchFamily="82" charset="0"/>
              </a:rPr>
              <a:t>Леонид</a:t>
            </a:r>
            <a:br>
              <a:rPr lang="ru-RU" sz="5400" b="1" dirty="0" smtClean="0">
                <a:solidFill>
                  <a:schemeClr val="bg1"/>
                </a:solidFill>
                <a:latin typeface="Gabriola" panose="04040605051002020D02" pitchFamily="82" charset="0"/>
              </a:rPr>
            </a:br>
            <a:r>
              <a:rPr lang="ru-RU" sz="5400" b="1" dirty="0" smtClean="0">
                <a:solidFill>
                  <a:schemeClr val="bg1"/>
                </a:solidFill>
                <a:latin typeface="Gabriola" panose="04040605051002020D02" pitchFamily="82" charset="0"/>
              </a:rPr>
              <a:t>Гайдай</a:t>
            </a:r>
            <a:endParaRPr lang="ru-RU" sz="5400" b="1" dirty="0">
              <a:solidFill>
                <a:schemeClr val="bg1"/>
              </a:solidFill>
              <a:latin typeface="Gabriola" panose="04040605051002020D02" pitchFamily="82" charset="0"/>
            </a:endParaRPr>
          </a:p>
        </p:txBody>
      </p:sp>
      <p:sp>
        <p:nvSpPr>
          <p:cNvPr id="6" name="TextBox 5"/>
          <p:cNvSpPr txBox="1"/>
          <p:nvPr/>
        </p:nvSpPr>
        <p:spPr>
          <a:xfrm>
            <a:off x="214165" y="1888371"/>
            <a:ext cx="5293939" cy="4832092"/>
          </a:xfrm>
          <a:prstGeom prst="rect">
            <a:avLst/>
          </a:prstGeom>
          <a:noFill/>
        </p:spPr>
        <p:txBody>
          <a:bodyPr wrap="square" rtlCol="0">
            <a:spAutoFit/>
          </a:bodyPr>
          <a:lstStyle/>
          <a:p>
            <a:r>
              <a:rPr lang="ru-RU" sz="2800" b="1" dirty="0" smtClean="0">
                <a:solidFill>
                  <a:schemeClr val="bg1">
                    <a:lumMod val="95000"/>
                  </a:schemeClr>
                </a:solidFill>
                <a:latin typeface="Gabriola" panose="04040605051002020D02" pitchFamily="82" charset="0"/>
              </a:rPr>
              <a:t>Рядовой, разведчик. Служил во взводе пешей разведки.</a:t>
            </a:r>
            <a:br>
              <a:rPr lang="ru-RU" sz="2800" b="1" dirty="0" smtClean="0">
                <a:solidFill>
                  <a:schemeClr val="bg1">
                    <a:lumMod val="95000"/>
                  </a:schemeClr>
                </a:solidFill>
                <a:latin typeface="Gabriola" panose="04040605051002020D02" pitchFamily="82" charset="0"/>
              </a:rPr>
            </a:br>
            <a:r>
              <a:rPr lang="ru-RU" sz="2800" b="1" dirty="0" smtClean="0">
                <a:solidFill>
                  <a:schemeClr val="bg1">
                    <a:lumMod val="95000"/>
                  </a:schemeClr>
                </a:solidFill>
                <a:latin typeface="Gabriola" panose="04040605051002020D02" pitchFamily="82" charset="0"/>
              </a:rPr>
              <a:t>В 1943 году подорвался на противопехотной мине, получив тяжелейшее ранение ноги. Ему угрожала ампутация, но он от нее категорически отказался. Последствия ранения преследовали его всю жизнь, но посторонние об этом даже не догадывались.</a:t>
            </a:r>
            <a:br>
              <a:rPr lang="ru-RU" sz="2800" b="1" dirty="0" smtClean="0">
                <a:solidFill>
                  <a:schemeClr val="bg1">
                    <a:lumMod val="95000"/>
                  </a:schemeClr>
                </a:solidFill>
                <a:latin typeface="Gabriola" panose="04040605051002020D02" pitchFamily="82" charset="0"/>
              </a:rPr>
            </a:br>
            <a:r>
              <a:rPr lang="ru-RU" sz="2800" b="1" dirty="0" smtClean="0">
                <a:solidFill>
                  <a:schemeClr val="accent6">
                    <a:lumMod val="75000"/>
                  </a:schemeClr>
                </a:solidFill>
                <a:latin typeface="Gabriola" panose="04040605051002020D02" pitchFamily="82" charset="0"/>
              </a:rPr>
              <a:t>Награжден Орденом Отечественной войны I степени, медалями «За боевые заслуги» и «За победу над Германией».</a:t>
            </a:r>
            <a:endParaRPr lang="ru-RU" sz="2800" b="1" dirty="0">
              <a:solidFill>
                <a:schemeClr val="accent6">
                  <a:lumMod val="75000"/>
                </a:schemeClr>
              </a:solidFill>
              <a:latin typeface="Gabriola" panose="04040605051002020D02" pitchFamily="82" charset="0"/>
            </a:endParaRPr>
          </a:p>
        </p:txBody>
      </p:sp>
      <p:pic>
        <p:nvPicPr>
          <p:cNvPr id="19460" name="Picture 4" descr="https://phototass2.cdnvideo.ru/width/1200_4ce85301/tass/m2/uploads/i/20180220/465257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16216" y="124175"/>
            <a:ext cx="2495692" cy="35283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9458" name="Picture 2" descr="https://avatars.mds.yandex.net/get-zen_doc/1662927/pub_5cd2ec462548e400b32637cf_5cd2edb75a6e0400b34f1ef4/scale_1200"/>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5508103" y="2917134"/>
            <a:ext cx="2867025" cy="38195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7287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Заголовок 1"/>
          <p:cNvSpPr txBox="1">
            <a:spLocks/>
          </p:cNvSpPr>
          <p:nvPr/>
        </p:nvSpPr>
        <p:spPr>
          <a:xfrm>
            <a:off x="214165" y="32404"/>
            <a:ext cx="4285827" cy="17404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b="1" dirty="0" smtClean="0">
                <a:solidFill>
                  <a:schemeClr val="bg1"/>
                </a:solidFill>
                <a:latin typeface="Gabriola" panose="04040605051002020D02" pitchFamily="82" charset="0"/>
              </a:rPr>
              <a:t>Николай</a:t>
            </a:r>
            <a:r>
              <a:rPr lang="ru-RU" sz="5400" b="1" dirty="0" smtClean="0">
                <a:solidFill>
                  <a:schemeClr val="bg1"/>
                </a:solidFill>
                <a:latin typeface="Gabriola" panose="04040605051002020D02" pitchFamily="82" charset="0"/>
              </a:rPr>
              <a:t/>
            </a:r>
            <a:br>
              <a:rPr lang="ru-RU" sz="5400" b="1" dirty="0" smtClean="0">
                <a:solidFill>
                  <a:schemeClr val="bg1"/>
                </a:solidFill>
                <a:latin typeface="Gabriola" panose="04040605051002020D02" pitchFamily="82" charset="0"/>
              </a:rPr>
            </a:br>
            <a:r>
              <a:rPr lang="ru-RU" sz="5400" b="1" dirty="0" smtClean="0">
                <a:solidFill>
                  <a:schemeClr val="bg1"/>
                </a:solidFill>
                <a:latin typeface="Gabriola" panose="04040605051002020D02" pitchFamily="82" charset="0"/>
              </a:rPr>
              <a:t>Боярский</a:t>
            </a:r>
            <a:endParaRPr lang="ru-RU" sz="5400" b="1" dirty="0">
              <a:solidFill>
                <a:schemeClr val="bg1"/>
              </a:solidFill>
              <a:latin typeface="Gabriola" panose="04040605051002020D02" pitchFamily="82" charset="0"/>
            </a:endParaRPr>
          </a:p>
        </p:txBody>
      </p:sp>
      <p:sp>
        <p:nvSpPr>
          <p:cNvPr id="6" name="TextBox 5"/>
          <p:cNvSpPr txBox="1"/>
          <p:nvPr/>
        </p:nvSpPr>
        <p:spPr>
          <a:xfrm>
            <a:off x="214165" y="1812007"/>
            <a:ext cx="4285827" cy="5001369"/>
          </a:xfrm>
          <a:prstGeom prst="rect">
            <a:avLst/>
          </a:prstGeom>
          <a:noFill/>
        </p:spPr>
        <p:txBody>
          <a:bodyPr wrap="square" rtlCol="0">
            <a:spAutoFit/>
          </a:bodyPr>
          <a:lstStyle/>
          <a:p>
            <a:r>
              <a:rPr lang="ru-RU" sz="2900" b="1" dirty="0">
                <a:solidFill>
                  <a:schemeClr val="bg1">
                    <a:lumMod val="95000"/>
                  </a:schemeClr>
                </a:solidFill>
                <a:latin typeface="Gabriola" panose="04040605051002020D02" pitchFamily="82" charset="0"/>
              </a:rPr>
              <a:t>Николай Боярский в 1941 году уходил на фронт, будучи студентом первого курса Ленинградского театрального института. Всю войну прослужил в </a:t>
            </a:r>
            <a:r>
              <a:rPr lang="ru-RU" sz="2900" b="1" dirty="0" smtClean="0">
                <a:solidFill>
                  <a:schemeClr val="bg1">
                    <a:lumMod val="95000"/>
                  </a:schemeClr>
                </a:solidFill>
                <a:latin typeface="Gabriola" panose="04040605051002020D02" pitchFamily="82" charset="0"/>
              </a:rPr>
              <a:t>пехоте.</a:t>
            </a:r>
          </a:p>
          <a:p>
            <a:r>
              <a:rPr lang="ru-RU" sz="2900" b="1" dirty="0" smtClean="0">
                <a:solidFill>
                  <a:schemeClr val="accent6">
                    <a:lumMod val="75000"/>
                  </a:schemeClr>
                </a:solidFill>
                <a:latin typeface="Gabriola" panose="04040605051002020D02" pitchFamily="82" charset="0"/>
              </a:rPr>
              <a:t>Награждён </a:t>
            </a:r>
            <a:r>
              <a:rPr lang="ru-RU" sz="2900" b="1" dirty="0">
                <a:solidFill>
                  <a:schemeClr val="accent6">
                    <a:lumMod val="75000"/>
                  </a:schemeClr>
                </a:solidFill>
                <a:latin typeface="Gabriola" panose="04040605051002020D02" pitchFamily="82" charset="0"/>
              </a:rPr>
              <a:t>медалями, двумя орденами Славы и Орденом Красной Звезды</a:t>
            </a:r>
            <a:r>
              <a:rPr lang="ru-RU" sz="2900" b="1" dirty="0" smtClean="0">
                <a:solidFill>
                  <a:schemeClr val="accent6">
                    <a:lumMod val="75000"/>
                  </a:schemeClr>
                </a:solidFill>
                <a:latin typeface="Gabriola" panose="04040605051002020D02" pitchFamily="82" charset="0"/>
              </a:rPr>
              <a:t>.</a:t>
            </a:r>
          </a:p>
          <a:p>
            <a:r>
              <a:rPr lang="ru-RU" sz="2900" b="1" dirty="0" smtClean="0">
                <a:solidFill>
                  <a:schemeClr val="bg1">
                    <a:lumMod val="95000"/>
                  </a:schemeClr>
                </a:solidFill>
                <a:latin typeface="Gabriola" panose="04040605051002020D02" pitchFamily="82" charset="0"/>
              </a:rPr>
              <a:t>Победу </a:t>
            </a:r>
            <a:r>
              <a:rPr lang="ru-RU" sz="2900" b="1" dirty="0">
                <a:solidFill>
                  <a:schemeClr val="bg1">
                    <a:lumMod val="95000"/>
                  </a:schemeClr>
                </a:solidFill>
                <a:latin typeface="Gabriola" panose="04040605051002020D02" pitchFamily="82" charset="0"/>
              </a:rPr>
              <a:t>Николай Боярский встретил в Кёнигсберге. </a:t>
            </a:r>
            <a:endParaRPr lang="ru-RU" sz="2900" b="1" dirty="0" smtClean="0">
              <a:solidFill>
                <a:schemeClr val="bg1">
                  <a:lumMod val="95000"/>
                </a:schemeClr>
              </a:solidFill>
              <a:latin typeface="Gabriola" panose="04040605051002020D02" pitchFamily="82" charset="0"/>
            </a:endParaRPr>
          </a:p>
        </p:txBody>
      </p:sp>
      <p:pic>
        <p:nvPicPr>
          <p:cNvPr id="1028" name="Picture 4" descr="https://avatars.mds.yandex.net/get-pdb/2194869/dfeb2416-2f41-4996-a539-e46413f81df5/s1200?webp=fals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1348" y="116632"/>
            <a:ext cx="2503140" cy="37547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6" name="Picture 2" descr="https://www.polkrf.ru/files/news/629.jpg"/>
          <p:cNvPicPr>
            <a:picLocks noChangeAspect="1" noChangeArrowheads="1"/>
          </p:cNvPicPr>
          <p:nvPr/>
        </p:nvPicPr>
        <p:blipFill rotWithShape="1">
          <a:blip r:embed="rId4">
            <a:extLst>
              <a:ext uri="{BEBA8EAE-BF5A-486C-A8C5-ECC9F3942E4B}">
                <a14:imgProps xmlns:a14="http://schemas.microsoft.com/office/drawing/2010/main">
                  <a14:imgLayer r:embed="rId5">
                    <a14:imgEffect>
                      <a14:colorTemperature colorTemp="7200"/>
                    </a14:imgEffect>
                  </a14:imgLayer>
                </a14:imgProps>
              </a:ext>
              <a:ext uri="{28A0092B-C50C-407E-A947-70E740481C1C}">
                <a14:useLocalDpi xmlns:a14="http://schemas.microsoft.com/office/drawing/2010/main" val="0"/>
              </a:ext>
            </a:extLst>
          </a:blip>
          <a:srcRect l="13274" t="4215" r="15579" b="41866"/>
          <a:stretch/>
        </p:blipFill>
        <p:spPr bwMode="auto">
          <a:xfrm>
            <a:off x="4470875" y="2996952"/>
            <a:ext cx="2915412" cy="35403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33539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Заголовок 1"/>
          <p:cNvSpPr txBox="1">
            <a:spLocks/>
          </p:cNvSpPr>
          <p:nvPr/>
        </p:nvSpPr>
        <p:spPr>
          <a:xfrm>
            <a:off x="214165" y="32404"/>
            <a:ext cx="4285827" cy="17404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b="1" dirty="0" smtClean="0">
                <a:solidFill>
                  <a:schemeClr val="bg1"/>
                </a:solidFill>
                <a:latin typeface="Gabriola" panose="04040605051002020D02" pitchFamily="82" charset="0"/>
              </a:rPr>
              <a:t>Юрий</a:t>
            </a:r>
            <a:endParaRPr lang="ru-RU" sz="5400" b="1" dirty="0">
              <a:solidFill>
                <a:schemeClr val="bg1"/>
              </a:solidFill>
              <a:latin typeface="Gabriola" panose="04040605051002020D02" pitchFamily="82" charset="0"/>
            </a:endParaRPr>
          </a:p>
          <a:p>
            <a:r>
              <a:rPr lang="ru-RU" sz="5400" b="1" dirty="0" smtClean="0">
                <a:solidFill>
                  <a:schemeClr val="bg1"/>
                </a:solidFill>
                <a:latin typeface="Gabriola" panose="04040605051002020D02" pitchFamily="82" charset="0"/>
              </a:rPr>
              <a:t>Катин - Ярцев</a:t>
            </a:r>
            <a:endParaRPr lang="ru-RU" sz="5400" b="1" dirty="0">
              <a:solidFill>
                <a:schemeClr val="bg1"/>
              </a:solidFill>
              <a:latin typeface="Gabriola" panose="04040605051002020D02" pitchFamily="82" charset="0"/>
            </a:endParaRPr>
          </a:p>
        </p:txBody>
      </p:sp>
      <p:sp>
        <p:nvSpPr>
          <p:cNvPr id="6" name="TextBox 5"/>
          <p:cNvSpPr txBox="1"/>
          <p:nvPr/>
        </p:nvSpPr>
        <p:spPr>
          <a:xfrm>
            <a:off x="214165" y="2205439"/>
            <a:ext cx="4501851" cy="4031873"/>
          </a:xfrm>
          <a:prstGeom prst="rect">
            <a:avLst/>
          </a:prstGeom>
          <a:noFill/>
        </p:spPr>
        <p:txBody>
          <a:bodyPr wrap="square" rtlCol="0">
            <a:spAutoFit/>
          </a:bodyPr>
          <a:lstStyle/>
          <a:p>
            <a:r>
              <a:rPr lang="ru-RU" sz="3200" b="1" dirty="0">
                <a:solidFill>
                  <a:schemeClr val="bg1">
                    <a:lumMod val="95000"/>
                  </a:schemeClr>
                </a:solidFill>
                <a:latin typeface="Gabriola" panose="04040605051002020D02" pitchFamily="82" charset="0"/>
              </a:rPr>
              <a:t>Во время войны - старший сержант, помощник командира взвода 63 мостового железнодорожного батальона. </a:t>
            </a:r>
            <a:endParaRPr lang="ru-RU" sz="3200" b="1" dirty="0" smtClean="0">
              <a:solidFill>
                <a:schemeClr val="bg1">
                  <a:lumMod val="95000"/>
                </a:schemeClr>
              </a:solidFill>
              <a:latin typeface="Gabriola" panose="04040605051002020D02" pitchFamily="82" charset="0"/>
            </a:endParaRPr>
          </a:p>
          <a:p>
            <a:r>
              <a:rPr lang="ru-RU" sz="3200" b="1" dirty="0" smtClean="0">
                <a:solidFill>
                  <a:schemeClr val="accent6">
                    <a:lumMod val="75000"/>
                  </a:schemeClr>
                </a:solidFill>
                <a:latin typeface="Gabriola" panose="04040605051002020D02" pitchFamily="82" charset="0"/>
              </a:rPr>
              <a:t>Награждён </a:t>
            </a:r>
            <a:r>
              <a:rPr lang="ru-RU" sz="3200" b="1" dirty="0">
                <a:solidFill>
                  <a:schemeClr val="accent6">
                    <a:lumMod val="75000"/>
                  </a:schemeClr>
                </a:solidFill>
                <a:latin typeface="Gabriola" panose="04040605051002020D02" pitchFamily="82" charset="0"/>
              </a:rPr>
              <a:t>Орденом Красной Звезды, медалями </a:t>
            </a:r>
            <a:r>
              <a:rPr lang="ru-RU" sz="3200" b="1" dirty="0" smtClean="0">
                <a:solidFill>
                  <a:schemeClr val="accent6">
                    <a:lumMod val="75000"/>
                  </a:schemeClr>
                </a:solidFill>
                <a:latin typeface="Gabriola" panose="04040605051002020D02" pitchFamily="82" charset="0"/>
              </a:rPr>
              <a:t>«За </a:t>
            </a:r>
            <a:r>
              <a:rPr lang="ru-RU" sz="3200" b="1" dirty="0">
                <a:solidFill>
                  <a:schemeClr val="accent6">
                    <a:lumMod val="75000"/>
                  </a:schemeClr>
                </a:solidFill>
                <a:latin typeface="Gabriola" panose="04040605051002020D02" pitchFamily="82" charset="0"/>
              </a:rPr>
              <a:t>боевые </a:t>
            </a:r>
            <a:r>
              <a:rPr lang="ru-RU" sz="3200" b="1" dirty="0" smtClean="0">
                <a:solidFill>
                  <a:schemeClr val="accent6">
                    <a:lumMod val="75000"/>
                  </a:schemeClr>
                </a:solidFill>
                <a:latin typeface="Gabriola" panose="04040605051002020D02" pitchFamily="82" charset="0"/>
              </a:rPr>
              <a:t>заслуги», «За </a:t>
            </a:r>
            <a:r>
              <a:rPr lang="ru-RU" sz="3200" b="1" dirty="0">
                <a:solidFill>
                  <a:schemeClr val="accent6">
                    <a:lumMod val="75000"/>
                  </a:schemeClr>
                </a:solidFill>
                <a:latin typeface="Gabriola" panose="04040605051002020D02" pitchFamily="82" charset="0"/>
              </a:rPr>
              <a:t>победу над </a:t>
            </a:r>
            <a:r>
              <a:rPr lang="ru-RU" sz="3200" b="1" dirty="0" smtClean="0">
                <a:solidFill>
                  <a:schemeClr val="accent6">
                    <a:lumMod val="75000"/>
                  </a:schemeClr>
                </a:solidFill>
                <a:latin typeface="Gabriola" panose="04040605051002020D02" pitchFamily="82" charset="0"/>
              </a:rPr>
              <a:t>Германией». </a:t>
            </a:r>
            <a:endParaRPr lang="ru-RU" sz="3200" b="1" dirty="0">
              <a:solidFill>
                <a:schemeClr val="accent6">
                  <a:lumMod val="75000"/>
                </a:schemeClr>
              </a:solidFill>
              <a:latin typeface="Gabriola" panose="04040605051002020D02" pitchFamily="82" charset="0"/>
            </a:endParaRPr>
          </a:p>
        </p:txBody>
      </p:sp>
      <p:pic>
        <p:nvPicPr>
          <p:cNvPr id="2050" name="Picture 2" descr="https://cloudstatic.eva.ru/eva/210000-220000/210557/channel/katin-yarcev_27729237026125762.jpg?H"/>
          <p:cNvPicPr>
            <a:picLocks noChangeAspect="1" noChangeArrowheads="1"/>
          </p:cNvPicPr>
          <p:nvPr/>
        </p:nvPicPr>
        <p:blipFill rotWithShape="1">
          <a:blip r:embed="rId3">
            <a:extLst>
              <a:ext uri="{28A0092B-C50C-407E-A947-70E740481C1C}">
                <a14:useLocalDpi xmlns:a14="http://schemas.microsoft.com/office/drawing/2010/main" val="0"/>
              </a:ext>
            </a:extLst>
          </a:blip>
          <a:srcRect l="53982"/>
          <a:stretch/>
        </p:blipFill>
        <p:spPr bwMode="auto">
          <a:xfrm>
            <a:off x="6521723" y="116632"/>
            <a:ext cx="2514773" cy="370191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Picture 2" descr="https://cloudstatic.eva.ru/eva/210000-220000/210557/channel/katin-yarcev_27729237026125762.jpg?H"/>
          <p:cNvPicPr>
            <a:picLocks noChangeAspect="1" noChangeArrowheads="1"/>
          </p:cNvPicPr>
          <p:nvPr/>
        </p:nvPicPr>
        <p:blipFill rotWithShape="1">
          <a:blip r:embed="rId3">
            <a:extLst>
              <a:ext uri="{28A0092B-C50C-407E-A947-70E740481C1C}">
                <a14:useLocalDpi xmlns:a14="http://schemas.microsoft.com/office/drawing/2010/main" val="0"/>
              </a:ext>
            </a:extLst>
          </a:blip>
          <a:srcRect r="46548"/>
          <a:stretch/>
        </p:blipFill>
        <p:spPr bwMode="auto">
          <a:xfrm>
            <a:off x="4490754" y="2996952"/>
            <a:ext cx="2956491" cy="37469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8254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Заголовок 1"/>
          <p:cNvSpPr txBox="1">
            <a:spLocks/>
          </p:cNvSpPr>
          <p:nvPr/>
        </p:nvSpPr>
        <p:spPr>
          <a:xfrm>
            <a:off x="214165" y="32404"/>
            <a:ext cx="4285827" cy="17404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5400" b="1" dirty="0" smtClean="0">
                <a:solidFill>
                  <a:schemeClr val="bg1"/>
                </a:solidFill>
                <a:latin typeface="Gabriola" panose="04040605051002020D02" pitchFamily="82" charset="0"/>
              </a:rPr>
              <a:t>Кирилл</a:t>
            </a:r>
            <a:endParaRPr lang="ru-RU" sz="5400" b="1" dirty="0">
              <a:solidFill>
                <a:schemeClr val="bg1"/>
              </a:solidFill>
              <a:latin typeface="Gabriola" panose="04040605051002020D02" pitchFamily="82" charset="0"/>
            </a:endParaRPr>
          </a:p>
          <a:p>
            <a:r>
              <a:rPr lang="ru-RU" sz="5400" b="1" dirty="0" smtClean="0">
                <a:solidFill>
                  <a:schemeClr val="bg1"/>
                </a:solidFill>
                <a:latin typeface="Gabriola" panose="04040605051002020D02" pitchFamily="82" charset="0"/>
              </a:rPr>
              <a:t>Лавров</a:t>
            </a:r>
            <a:endParaRPr lang="ru-RU" sz="5400" b="1" dirty="0">
              <a:solidFill>
                <a:schemeClr val="bg1"/>
              </a:solidFill>
              <a:latin typeface="Gabriola" panose="04040605051002020D02" pitchFamily="82" charset="0"/>
            </a:endParaRPr>
          </a:p>
        </p:txBody>
      </p:sp>
      <p:sp>
        <p:nvSpPr>
          <p:cNvPr id="6" name="TextBox 5"/>
          <p:cNvSpPr txBox="1"/>
          <p:nvPr/>
        </p:nvSpPr>
        <p:spPr>
          <a:xfrm>
            <a:off x="214165" y="1772816"/>
            <a:ext cx="4861891" cy="4832092"/>
          </a:xfrm>
          <a:prstGeom prst="rect">
            <a:avLst/>
          </a:prstGeom>
          <a:noFill/>
        </p:spPr>
        <p:txBody>
          <a:bodyPr wrap="square" rtlCol="0">
            <a:spAutoFit/>
          </a:bodyPr>
          <a:lstStyle/>
          <a:p>
            <a:r>
              <a:rPr lang="ru-RU" sz="2800" b="1" dirty="0">
                <a:solidFill>
                  <a:schemeClr val="bg1">
                    <a:lumMod val="95000"/>
                  </a:schemeClr>
                </a:solidFill>
                <a:latin typeface="Gabriola" panose="04040605051002020D02" pitchFamily="82" charset="0"/>
              </a:rPr>
              <a:t>Кирилл Лавров добровольцем ушел на фронт в 1943 году, в возрасте 17 лет. Служил в рядах Советской Армии до 1950 года: в Астрахани окончил военную авиационную школу, затем пять лет служил техником в бомбардировочном полку на одном из Курильских островов</a:t>
            </a:r>
            <a:r>
              <a:rPr lang="ru-RU" sz="2800" b="1" dirty="0" smtClean="0">
                <a:solidFill>
                  <a:schemeClr val="bg1">
                    <a:lumMod val="95000"/>
                  </a:schemeClr>
                </a:solidFill>
                <a:latin typeface="Gabriola" panose="04040605051002020D02" pitchFamily="82" charset="0"/>
              </a:rPr>
              <a:t>.</a:t>
            </a:r>
          </a:p>
          <a:p>
            <a:r>
              <a:rPr lang="ru-RU" sz="2800" b="1" dirty="0" smtClean="0">
                <a:solidFill>
                  <a:schemeClr val="accent6">
                    <a:lumMod val="75000"/>
                  </a:schemeClr>
                </a:solidFill>
                <a:latin typeface="Gabriola" panose="04040605051002020D02" pitchFamily="82" charset="0"/>
              </a:rPr>
              <a:t>Награжден </a:t>
            </a:r>
            <a:r>
              <a:rPr lang="ru-RU" sz="2800" b="1" dirty="0">
                <a:solidFill>
                  <a:schemeClr val="accent6">
                    <a:lumMod val="75000"/>
                  </a:schemeClr>
                </a:solidFill>
                <a:latin typeface="Gabriola" panose="04040605051002020D02" pitchFamily="82" charset="0"/>
              </a:rPr>
              <a:t>медалями </a:t>
            </a:r>
            <a:r>
              <a:rPr lang="ru-RU" sz="2800" b="1" dirty="0" smtClean="0">
                <a:solidFill>
                  <a:schemeClr val="accent6">
                    <a:lumMod val="75000"/>
                  </a:schemeClr>
                </a:solidFill>
                <a:latin typeface="Gabriola" panose="04040605051002020D02" pitchFamily="82" charset="0"/>
              </a:rPr>
              <a:t>«За </a:t>
            </a:r>
            <a:r>
              <a:rPr lang="ru-RU" sz="2800" b="1" dirty="0">
                <a:solidFill>
                  <a:schemeClr val="accent6">
                    <a:lumMod val="75000"/>
                  </a:schemeClr>
                </a:solidFill>
                <a:latin typeface="Gabriola" panose="04040605051002020D02" pitchFamily="82" charset="0"/>
              </a:rPr>
              <a:t>победу над Германией в Великой Отечественной войне </a:t>
            </a:r>
            <a:r>
              <a:rPr lang="ru-RU" sz="2800" b="1" dirty="0" smtClean="0">
                <a:solidFill>
                  <a:schemeClr val="accent6">
                    <a:lumMod val="75000"/>
                  </a:schemeClr>
                </a:solidFill>
                <a:latin typeface="Gabriola" panose="04040605051002020D02" pitchFamily="82" charset="0"/>
              </a:rPr>
              <a:t>1941 - 1945 </a:t>
            </a:r>
            <a:r>
              <a:rPr lang="ru-RU" sz="2800" b="1" dirty="0">
                <a:solidFill>
                  <a:schemeClr val="accent6">
                    <a:lumMod val="75000"/>
                  </a:schemeClr>
                </a:solidFill>
                <a:latin typeface="Gabriola" panose="04040605051002020D02" pitchFamily="82" charset="0"/>
              </a:rPr>
              <a:t>гг</a:t>
            </a:r>
            <a:r>
              <a:rPr lang="ru-RU" sz="2800" b="1" dirty="0" smtClean="0">
                <a:solidFill>
                  <a:schemeClr val="accent6">
                    <a:lumMod val="75000"/>
                  </a:schemeClr>
                </a:solidFill>
                <a:latin typeface="Gabriola" panose="04040605051002020D02" pitchFamily="82" charset="0"/>
              </a:rPr>
              <a:t>.» </a:t>
            </a:r>
            <a:r>
              <a:rPr lang="ru-RU" sz="2800" b="1" dirty="0">
                <a:solidFill>
                  <a:schemeClr val="accent6">
                    <a:lumMod val="75000"/>
                  </a:schemeClr>
                </a:solidFill>
                <a:latin typeface="Gabriola" panose="04040605051002020D02" pitchFamily="82" charset="0"/>
              </a:rPr>
              <a:t>и </a:t>
            </a:r>
            <a:r>
              <a:rPr lang="ru-RU" sz="2800" b="1" dirty="0" smtClean="0">
                <a:solidFill>
                  <a:schemeClr val="accent6">
                    <a:lumMod val="75000"/>
                  </a:schemeClr>
                </a:solidFill>
                <a:latin typeface="Gabriola" panose="04040605051002020D02" pitchFamily="82" charset="0"/>
              </a:rPr>
              <a:t>«За </a:t>
            </a:r>
            <a:r>
              <a:rPr lang="ru-RU" sz="2800" b="1" dirty="0">
                <a:solidFill>
                  <a:schemeClr val="accent6">
                    <a:lumMod val="75000"/>
                  </a:schemeClr>
                </a:solidFill>
                <a:latin typeface="Gabriola" panose="04040605051002020D02" pitchFamily="82" charset="0"/>
              </a:rPr>
              <a:t>победу над </a:t>
            </a:r>
            <a:r>
              <a:rPr lang="ru-RU" sz="2800" b="1" dirty="0" smtClean="0">
                <a:solidFill>
                  <a:schemeClr val="accent6">
                    <a:lumMod val="75000"/>
                  </a:schemeClr>
                </a:solidFill>
                <a:latin typeface="Gabriola" panose="04040605051002020D02" pitchFamily="82" charset="0"/>
              </a:rPr>
              <a:t>Японией». </a:t>
            </a:r>
            <a:endParaRPr lang="ru-RU" sz="2800" b="1" dirty="0">
              <a:solidFill>
                <a:schemeClr val="accent6">
                  <a:lumMod val="75000"/>
                </a:schemeClr>
              </a:solidFill>
              <a:latin typeface="Gabriola" panose="04040605051002020D02" pitchFamily="82" charset="0"/>
            </a:endParaRPr>
          </a:p>
        </p:txBody>
      </p:sp>
      <p:pic>
        <p:nvPicPr>
          <p:cNvPr id="3074" name="Picture 2" descr="Советские актёры-фронтовики"/>
          <p:cNvPicPr>
            <a:picLocks noChangeAspect="1" noChangeArrowheads="1"/>
          </p:cNvPicPr>
          <p:nvPr/>
        </p:nvPicPr>
        <p:blipFill rotWithShape="1">
          <a:blip r:embed="rId3">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val="0"/>
              </a:ext>
            </a:extLst>
          </a:blip>
          <a:srcRect l="50000"/>
          <a:stretch/>
        </p:blipFill>
        <p:spPr bwMode="auto">
          <a:xfrm flipH="1">
            <a:off x="6454174" y="116632"/>
            <a:ext cx="2582322" cy="37663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2" descr="Советские актёры-фронтовики"/>
          <p:cNvPicPr>
            <a:picLocks noChangeAspect="1" noChangeArrowheads="1"/>
          </p:cNvPicPr>
          <p:nvPr/>
        </p:nvPicPr>
        <p:blipFill rotWithShape="1">
          <a:blip r:embed="rId5">
            <a:extLst>
              <a:ext uri="{28A0092B-C50C-407E-A947-70E740481C1C}">
                <a14:useLocalDpi xmlns:a14="http://schemas.microsoft.com/office/drawing/2010/main" val="0"/>
              </a:ext>
            </a:extLst>
          </a:blip>
          <a:srcRect l="1" r="51868"/>
          <a:stretch/>
        </p:blipFill>
        <p:spPr bwMode="auto">
          <a:xfrm>
            <a:off x="5076056" y="2715744"/>
            <a:ext cx="2656936" cy="40256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3524357"/>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423</TotalTime>
  <Words>497</Words>
  <Application>Microsoft Office PowerPoint</Application>
  <PresentationFormat>Экран (4:3)</PresentationFormat>
  <Paragraphs>56</Paragraphs>
  <Slides>23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Тема Office</vt:lpstr>
      <vt:lpstr>АКТЕРЫ ФРОНТОВИКИ</vt:lpstr>
      <vt:lpstr>Юрий  Никулин</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АКТЕРЫ ФРОНТОВИКИ</dc:title>
  <dc:creator>Настя</dc:creator>
  <cp:lastModifiedBy>Настя</cp:lastModifiedBy>
  <cp:revision>20</cp:revision>
  <dcterms:created xsi:type="dcterms:W3CDTF">2020-05-21T06:43:02Z</dcterms:created>
  <dcterms:modified xsi:type="dcterms:W3CDTF">2020-05-25T06:55:18Z</dcterms:modified>
</cp:coreProperties>
</file>