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7" r:id="rId18"/>
    <p:sldId id="278" r:id="rId19"/>
    <p:sldId id="257" r:id="rId20"/>
    <p:sldId id="258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79" autoAdjust="0"/>
    <p:restoredTop sz="94662" autoAdjust="0"/>
  </p:normalViewPr>
  <p:slideViewPr>
    <p:cSldViewPr>
      <p:cViewPr varScale="1">
        <p:scale>
          <a:sx n="66" d="100"/>
          <a:sy n="66" d="100"/>
        </p:scale>
        <p:origin x="-12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4850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84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3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3043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51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9361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517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4186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5850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7114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925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60176-A451-4281-9714-649779F5FD91}" type="datetimeFigureOut">
              <a:rPr lang="ru-RU" smtClean="0"/>
              <a:t>14.09.2020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AD282-0BD3-4245-9975-65C0FFEA5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360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стя\Desktop\1588322225_3-p-foni-dlya-yuridicheskikh-saitov-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6"/>
          <a:stretch/>
        </p:blipFill>
        <p:spPr bwMode="auto">
          <a:xfrm>
            <a:off x="-19002" y="-27384"/>
            <a:ext cx="9163511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764704"/>
            <a:ext cx="8712968" cy="2547715"/>
          </a:xfrm>
        </p:spPr>
        <p:txBody>
          <a:bodyPr>
            <a:normAutofit/>
          </a:bodyPr>
          <a:lstStyle/>
          <a:p>
            <a:r>
              <a:rPr lang="ru-RU" alt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ВМЕСТЕ ПРОТИВ КОРРУПЦИИ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728320"/>
            <a:ext cx="6400800" cy="1129680"/>
          </a:xfrm>
        </p:spPr>
        <p:txBody>
          <a:bodyPr>
            <a:normAutofit lnSpcReduction="10000"/>
          </a:bodyPr>
          <a:lstStyle/>
          <a:p>
            <a:r>
              <a:rPr lang="ru-RU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пгт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Богородское</a:t>
            </a:r>
          </a:p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 год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5478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5793507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None/>
            </a:pPr>
            <a:r>
              <a:rPr lang="ru-RU" alt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Коррупция «есть корень, из которого</a:t>
            </a:r>
            <a:endParaRPr lang="ru-RU" altLang="ru-RU" sz="36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ru-RU" alt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вытекает во все времена и при всяких</a:t>
            </a:r>
            <a:endParaRPr lang="ru-RU" altLang="ru-RU" sz="36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ru-RU" alt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соблазнах презрение ко всем законам»</a:t>
            </a:r>
            <a:r>
              <a:rPr lang="ru-RU" alt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ctr">
              <a:spcBef>
                <a:spcPct val="0"/>
              </a:spcBef>
              <a:buNone/>
            </a:pPr>
            <a:endParaRPr lang="ru-RU" altLang="ru-RU" sz="12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ru-RU" altLang="ru-RU" sz="36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er money" panose="02000505060000020004" pitchFamily="2" charset="0"/>
              </a:rPr>
              <a:t>                            Томас Гоббс</a:t>
            </a: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21" y="3789040"/>
            <a:ext cx="4304199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2173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8" y="371797"/>
            <a:ext cx="8363272" cy="55054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КОРРУПЦИЯ –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продажность и подкуп политических и общественных деятелей, государственных чиновников.</a:t>
            </a:r>
          </a:p>
        </p:txBody>
      </p:sp>
      <p:pic>
        <p:nvPicPr>
          <p:cNvPr id="3075" name="Picture 3" descr="C:\Users\Настя\Desktop\shutterstock2618836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120" y="3212976"/>
            <a:ext cx="5459760" cy="3412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744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4334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000" b="1" i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0" indent="0" algn="ctr">
              <a:buNone/>
            </a:pP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Многие сравнивают </a:t>
            </a:r>
            <a:b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коррупцию с болячкой. </a:t>
            </a:r>
            <a:b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У каждой болячки есть свои причины, которые нужно лечить.</a:t>
            </a: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b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КАКОВЫ ЖЕ ПРИЧИНЫ КОРРУПЦИИ?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775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 КОРРУПЦИИ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   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- Незнание законов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   - Желание легкой наживы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  -  Коррупция как привычка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  -  Низкий уровень жизни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населения</a:t>
            </a:r>
            <a:endParaRPr lang="ru-RU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  -  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Безработица</a:t>
            </a:r>
            <a:endParaRPr lang="ru-RU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761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85800"/>
            <a:ext cx="8784976" cy="1143000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ЗАВИСИМОСТИ ОТ СФЕРЫ ДЕЯТЕЛЬНОСТИ КОРРУПЦИЯ ПРОЯВЛЯЕТСЯ В СЛЕДУЮЩИХ ФОРМАХ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algn="just">
              <a:defRPr/>
            </a:pPr>
            <a:endParaRPr lang="ru-RU" sz="36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Коррупция 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сфере государственного управления</a:t>
            </a:r>
          </a:p>
          <a:p>
            <a:pPr algn="just"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Деловая коррупция</a:t>
            </a:r>
          </a:p>
          <a:p>
            <a:pPr algn="just"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Коррупция на предприятиях</a:t>
            </a:r>
          </a:p>
          <a:p>
            <a:pPr algn="just"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Бытовая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коррупция</a:t>
            </a:r>
            <a:endParaRPr lang="ru-RU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8472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3425548" cy="936104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КОРРУПЦИЯ –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62929" y="356340"/>
            <a:ext cx="47048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продажность и подкуп политических и общественных деятелей, государственных чиновников.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77068" y="3606618"/>
            <a:ext cx="4774953" cy="3046988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угроза разглашения сведений, которые объект шантажа хотел бы сохранить в тайне, с целью добиться какой-либо выгоды.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49833" y="4365104"/>
            <a:ext cx="2786063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ШАНТАЖ – 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32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457199" y="714375"/>
            <a:ext cx="4258817" cy="1058441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БЮРОКРАТИЯ –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908720"/>
            <a:ext cx="446107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система управления, основанная на административной волоките.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3429000"/>
            <a:ext cx="45365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плата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или подарок должностному лицу за незаконные действия в пользу дающего.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3509189"/>
            <a:ext cx="21562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ВЗЯТКА -</a:t>
            </a:r>
            <a:endParaRPr lang="ru-RU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86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75430" y="579773"/>
            <a:ext cx="4680520" cy="69783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ВЫМОГАТЕЛЬСТВО – </a:t>
            </a:r>
            <a:endParaRPr lang="ru-RU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7172" y="1090479"/>
            <a:ext cx="78123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не предусмотренное законом требование передачи денег, ценностей, сопровождаемое угрозами, обманом со стороны вымогателей.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3861048"/>
            <a:ext cx="6000750" cy="255454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незаконное, производимое путем угроз, вымогательство денег от предпринимателей со стороны преступных элементов, рэкетиров.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90944" y="4445962"/>
            <a:ext cx="28907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РЭКЕТ – </a:t>
            </a:r>
            <a:endParaRPr lang="ru-RU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91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РЕБУСЫ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1600200"/>
            <a:ext cx="7416824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1 команда 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– </a:t>
            </a:r>
          </a:p>
          <a:p>
            <a:pPr algn="ctr">
              <a:buNone/>
            </a:pP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r>
              <a:rPr lang="ru-RU" alt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тажШан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,    </a:t>
            </a:r>
            <a:r>
              <a:rPr lang="ru-RU" alt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циярупКор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</a:p>
          <a:p>
            <a:pPr algn="ctr">
              <a:buNone/>
            </a:pPr>
            <a:r>
              <a:rPr lang="ru-RU" alt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2 команда 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– </a:t>
            </a:r>
          </a:p>
          <a:p>
            <a:pPr algn="ctr">
              <a:buNone/>
            </a:pPr>
            <a:r>
              <a:rPr lang="ru-RU" alt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ротиякраБю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,     </a:t>
            </a:r>
            <a:r>
              <a:rPr lang="ru-RU" alt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каВтзя</a:t>
            </a:r>
            <a:endParaRPr lang="ru-RU" altLang="ru-RU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algn="ctr">
              <a:buNone/>
            </a:pPr>
            <a:r>
              <a:rPr lang="ru-RU" altLang="ru-RU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3 команда 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–</a:t>
            </a:r>
          </a:p>
          <a:p>
            <a:pPr algn="ctr">
              <a:buNone/>
            </a:pP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r>
              <a:rPr lang="ru-RU" alt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ствотельгамоВы</a:t>
            </a:r>
            <a:r>
              <a:rPr lang="ru-RU" alt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,  </a:t>
            </a:r>
            <a:r>
              <a:rPr lang="ru-RU" alt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кетРэ</a:t>
            </a:r>
            <a:endParaRPr lang="ru-RU" altLang="ru-RU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ru-RU" sz="36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757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ru-RU" sz="3600" cap="all" dirty="0" smtClean="0">
                <a:ln w="9000" cmpd="sng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onstantia" panose="02030602050306030303" pitchFamily="18" charset="0"/>
              </a:rPr>
              <a:t>Формы коррупции</a:t>
            </a:r>
            <a:endParaRPr lang="ru-RU" sz="3600" dirty="0">
              <a:ln w="9000" cmpd="sng">
                <a:solidFill>
                  <a:srgbClr val="C00000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Constantia" panose="02030602050306030303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00600"/>
          </a:xfrm>
          <a:solidFill>
            <a:srgbClr val="FFFFFF">
              <a:alpha val="50196"/>
            </a:srgbClr>
          </a:solidFill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Взятка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Мошенничество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Вымогательство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Фаворитизм -покровительство любимцам (фаворитам) и назначение любимцев на высокие должности, несмотря на то, что они не обладают ни способностями, ни знаниями, необходимыми для их службы</a:t>
            </a:r>
          </a:p>
          <a:p>
            <a:pPr algn="ctr">
              <a:spcBef>
                <a:spcPts val="0"/>
              </a:spcBef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Злоупотребление должностными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полномочиями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904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40960" cy="1224136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Рассмотреть ситуации и указать, в которых из них представлены случаи коррупции, а в которых нет. 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8" y="2060848"/>
            <a:ext cx="8496944" cy="4464496"/>
          </a:xfrm>
          <a:solidFill>
            <a:srgbClr val="FFFFFF">
              <a:alpha val="50196"/>
            </a:srgbClr>
          </a:solidFill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1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Times New Roman" pitchFamily="18" charset="0"/>
              </a:rPr>
              <a:t>. В благодарность за то, что врач вылечил её тяжело больного ребёнка, Галина подарила врачу букет из цветов   своего сада.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  <a:cs typeface="Times New Roman" pitchFamily="18" charset="0"/>
              </a:rPr>
              <a:t>2. Иван вынужден был отблагодарить чиновника, сознательно тянувшего  время для решения его вопроса.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7790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640960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878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5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 чем гласит народная мудрость…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286452" y="1600200"/>
            <a:ext cx="4114800" cy="900113"/>
          </a:xfrm>
        </p:spPr>
        <p:txBody>
          <a:bodyPr rtlCol="0">
            <a:normAutofit fontScale="925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«Рука руку моет»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–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4401252" y="1357313"/>
            <a:ext cx="432048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ru-RU" alt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групповая запланированная деятельность в подкупе.</a:t>
            </a:r>
          </a:p>
          <a:p>
            <a:pPr eaLnBrk="1" hangingPunct="1">
              <a:buFontTx/>
              <a:buAutoNum type="arabicPeriod"/>
            </a:pPr>
            <a:r>
              <a:rPr lang="ru-RU" alt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вымогательство, </a:t>
            </a:r>
          </a:p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взяточничество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251520" y="3429000"/>
            <a:ext cx="4257675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 fontScale="8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«Не подмажешь, не поедешь»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657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79512" y="285750"/>
            <a:ext cx="8784976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 чем гласит народная мудрость…</a:t>
            </a:r>
            <a:endParaRPr lang="ru-RU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4330824" cy="82068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«Рука руку моет»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-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4716016" y="2085288"/>
            <a:ext cx="37147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вымогательство, </a:t>
            </a:r>
          </a:p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взяточничество</a:t>
            </a: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576064" y="3357562"/>
            <a:ext cx="4572000" cy="935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 fontScale="5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5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«Не подмажешь, не поедешь»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259632" y="4293096"/>
            <a:ext cx="607218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     групповая запланированная деятельность в подкупе.</a:t>
            </a:r>
          </a:p>
        </p:txBody>
      </p:sp>
    </p:spTree>
    <p:extLst>
      <p:ext uri="{BB962C8B-B14F-4D97-AF65-F5344CB8AC3E}">
        <p14:creationId xmlns:p14="http://schemas.microsoft.com/office/powerpoint/2010/main" val="159574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107504" y="1265858"/>
            <a:ext cx="8928992" cy="5475510"/>
          </a:xfrm>
          <a:solidFill>
            <a:srgbClr val="FFFFFF">
              <a:alpha val="40000"/>
            </a:srgbClr>
          </a:solidFill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Обоюдное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согласие участников действия.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Получение  определенных выгод и преимуществ обеими сторонами.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Принимаемое решение нарушает закон или противоречит  моральным нормам.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Сознательное подчинение общих интересов личной выгоде.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Обе стороны стремятся скрыть свои действия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.</a:t>
            </a:r>
            <a:endParaRPr lang="ru-RU" sz="28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091" y="188640"/>
            <a:ext cx="8741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ОСНОВНЫЕ ПРИЗНАКИ КОРРУПЦИОННОГО ДЕЙСТВИЯ</a:t>
            </a:r>
          </a:p>
        </p:txBody>
      </p:sp>
      <p:pic>
        <p:nvPicPr>
          <p:cNvPr id="4098" name="Picture 2" descr="C:\Users\Настя\Desktop\0a6e96cbfc784a2083690a8ff4717d4f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70126"/>
            <a:ext cx="2736304" cy="1489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728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  <a:solidFill>
            <a:srgbClr val="FFFFFF">
              <a:alpha val="50196"/>
            </a:srgbClr>
          </a:solidFill>
        </p:spPr>
        <p:txBody>
          <a:bodyPr>
            <a:normAutofit fontScale="47500" lnSpcReduction="20000"/>
          </a:bodyPr>
          <a:lstStyle/>
          <a:p>
            <a:pPr algn="ctr">
              <a:buNone/>
              <a:defRPr/>
            </a:pPr>
            <a:endParaRPr lang="ru-RU" sz="21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pPr algn="ctr">
              <a:buNone/>
              <a:defRPr/>
            </a:pPr>
            <a:r>
              <a:rPr lang="ru-RU" sz="5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51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 КОМАНДА</a:t>
            </a:r>
          </a:p>
          <a:p>
            <a:pPr algn="ctr">
              <a:buNone/>
              <a:defRPr/>
            </a:pPr>
            <a:endParaRPr lang="ru-RU" sz="1300" b="1" i="1" dirty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pPr marL="0" indent="0" algn="just">
              <a:buNone/>
              <a:defRPr/>
            </a:pPr>
            <a:r>
              <a:rPr lang="ru-RU" sz="5100" b="1" dirty="0">
                <a:solidFill>
                  <a:srgbClr val="002060"/>
                </a:solidFill>
                <a:latin typeface="Constantia" panose="02030602050306030303" pitchFamily="18" charset="0"/>
              </a:rPr>
              <a:t>     </a:t>
            </a:r>
            <a:r>
              <a:rPr lang="ru-RU" sz="51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При </a:t>
            </a:r>
            <a:r>
              <a:rPr lang="ru-RU" sz="5100" b="1" dirty="0">
                <a:solidFill>
                  <a:srgbClr val="002060"/>
                </a:solidFill>
                <a:latin typeface="Constantia" panose="02030602050306030303" pitchFamily="18" charset="0"/>
              </a:rPr>
              <a:t>нарушении правил дорожного движения в нетрезвом виде, водитель заплатил сотруднику ГИБДД,  который  вместо того, чтобы заполнить протокол, взял деньги и отпустил правонарушителя.</a:t>
            </a:r>
          </a:p>
          <a:p>
            <a:pPr algn="ctr">
              <a:buNone/>
              <a:defRPr/>
            </a:pPr>
            <a:endParaRPr lang="ru-RU" sz="21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pPr algn="ctr">
              <a:buNone/>
              <a:defRPr/>
            </a:pPr>
            <a:r>
              <a:rPr lang="ru-RU" sz="5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51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 КОМАНДА</a:t>
            </a:r>
          </a:p>
          <a:p>
            <a:pPr algn="ctr">
              <a:buNone/>
              <a:defRPr/>
            </a:pPr>
            <a:endParaRPr lang="ru-RU" sz="1300" b="1" i="1" dirty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pPr marL="0" indent="0" algn="just">
              <a:buNone/>
              <a:defRPr/>
            </a:pPr>
            <a:r>
              <a:rPr lang="ru-RU" sz="5100" b="1" dirty="0">
                <a:solidFill>
                  <a:srgbClr val="002060"/>
                </a:solidFill>
                <a:latin typeface="Constantia" panose="02030602050306030303" pitchFamily="18" charset="0"/>
              </a:rPr>
              <a:t>     </a:t>
            </a:r>
            <a:r>
              <a:rPr lang="ru-RU" sz="51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Государственный </a:t>
            </a:r>
            <a:r>
              <a:rPr lang="ru-RU" sz="5100" b="1" dirty="0">
                <a:solidFill>
                  <a:srgbClr val="002060"/>
                </a:solidFill>
                <a:latin typeface="Constantia" panose="02030602050306030303" pitchFamily="18" charset="0"/>
              </a:rPr>
              <a:t>служащий, отвечающий за распределение бесплатно предоставляемых медикаментов пациентам, часть медикаментов  отправлял в частные аптеки для их дальнейшей реализации по высоким ценам</a:t>
            </a:r>
          </a:p>
          <a:p>
            <a:pPr algn="ctr">
              <a:buNone/>
              <a:defRPr/>
            </a:pPr>
            <a:endParaRPr lang="ru-RU" sz="2100" b="1" i="1" dirty="0" smtClean="0">
              <a:solidFill>
                <a:srgbClr val="C00000"/>
              </a:solidFill>
              <a:latin typeface="Constantia" panose="02030602050306030303" pitchFamily="18" charset="0"/>
            </a:endParaRPr>
          </a:p>
          <a:p>
            <a:pPr algn="ctr">
              <a:buNone/>
              <a:defRPr/>
            </a:pPr>
            <a:r>
              <a:rPr lang="ru-RU" sz="5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5100" b="1" i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 КОМАНДА</a:t>
            </a:r>
          </a:p>
          <a:p>
            <a:pPr algn="ctr">
              <a:buNone/>
              <a:defRPr/>
            </a:pPr>
            <a:endParaRPr lang="ru-RU" sz="1300" b="1" dirty="0">
              <a:solidFill>
                <a:srgbClr val="002060"/>
              </a:solidFill>
              <a:latin typeface="Constantia" panose="02030602050306030303" pitchFamily="18" charset="0"/>
            </a:endParaRPr>
          </a:p>
          <a:p>
            <a:pPr marL="0" indent="0" algn="just">
              <a:buNone/>
              <a:defRPr/>
            </a:pPr>
            <a:r>
              <a:rPr lang="ru-RU" sz="5100" b="1" dirty="0">
                <a:solidFill>
                  <a:srgbClr val="002060"/>
                </a:solidFill>
                <a:latin typeface="Constantia" panose="02030602050306030303" pitchFamily="18" charset="0"/>
              </a:rPr>
              <a:t>     </a:t>
            </a:r>
            <a:r>
              <a:rPr lang="ru-RU" sz="5100" b="1" dirty="0" smtClean="0">
                <a:solidFill>
                  <a:srgbClr val="002060"/>
                </a:solidFill>
                <a:latin typeface="Constantia" panose="02030602050306030303" pitchFamily="18" charset="0"/>
              </a:rPr>
              <a:t>Родственникам </a:t>
            </a:r>
            <a:r>
              <a:rPr lang="ru-RU" sz="5100" b="1" dirty="0">
                <a:solidFill>
                  <a:srgbClr val="002060"/>
                </a:solidFill>
                <a:latin typeface="Constantia" panose="02030602050306030303" pitchFamily="18" charset="0"/>
              </a:rPr>
              <a:t> больного гражданина Н. главврач недвусмысленно говорит, что ему требуется экстренная  операция, но в общей очереди операцию придется «ждать очень долго».  </a:t>
            </a:r>
          </a:p>
        </p:txBody>
      </p:sp>
    </p:spTree>
    <p:extLst>
      <p:ext uri="{BB962C8B-B14F-4D97-AF65-F5344CB8AC3E}">
        <p14:creationId xmlns:p14="http://schemas.microsoft.com/office/powerpoint/2010/main" val="494344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145435"/>
          </a:xfrm>
        </p:spPr>
        <p:txBody>
          <a:bodyPr/>
          <a:lstStyle/>
          <a:p>
            <a:pPr algn="ctr"/>
            <a:r>
              <a:rPr lang="ru-RU" alt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ВЫМОГАТЕЛЬСТВО</a:t>
            </a:r>
          </a:p>
          <a:p>
            <a:pPr algn="ctr"/>
            <a:endParaRPr lang="ru-RU" altLang="ru-RU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algn="ctr"/>
            <a:r>
              <a:rPr lang="ru-RU" alt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ВЗЯТКА</a:t>
            </a:r>
          </a:p>
          <a:p>
            <a:pPr algn="ctr"/>
            <a:endParaRPr lang="ru-RU" altLang="ru-RU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algn="ctr"/>
            <a:r>
              <a:rPr lang="ru-RU" alt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ЗЛОУПОТРЕБЛЕНИЕ ДОЛЖНОСТНЫМИ ПОЛНОМОЧИЯМИ</a:t>
            </a:r>
          </a:p>
        </p:txBody>
      </p:sp>
    </p:spTree>
    <p:extLst>
      <p:ext uri="{BB962C8B-B14F-4D97-AF65-F5344CB8AC3E}">
        <p14:creationId xmlns:p14="http://schemas.microsoft.com/office/powerpoint/2010/main" val="489856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/>
          <a:lstStyle/>
          <a:p>
            <a:r>
              <a:rPr lang="ru-RU" alt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СКАЖЕМ КОРРУПЦИИ «НЕТ!»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Содержимое 3" descr="_corrupt00.jp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2142331"/>
            <a:ext cx="7620000" cy="3441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8877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cap="all" dirty="0" smtClean="0">
                <a:ln w="9000" cmpd="sng">
                  <a:solidFill>
                    <a:srgbClr val="68007F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Коррупция – такое явление, противодействовать которой мы можем только вместе и сообща.</a:t>
            </a:r>
            <a:endParaRPr lang="ru-RU" sz="4000" b="1" cap="all" dirty="0">
              <a:ln w="9000" cmpd="sng">
                <a:solidFill>
                  <a:srgbClr val="68007F">
                    <a:shade val="50000"/>
                    <a:satMod val="120000"/>
                  </a:srgb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 descr="C:\Users\Настя\Desktop\514b18474cbd80dfef3fea7ed6d491cd_X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15726"/>
            <a:ext cx="4862314" cy="32415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005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стя\Desktop\lawyer-clip-art-keynote-backgrou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6192688"/>
          </a:xfrm>
          <a:solidFill>
            <a:srgbClr val="FFFFFF">
              <a:alpha val="50196"/>
            </a:srgbClr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Борьбу с коррупцией нужно начать с самого себя и требовать устранения коррупционных проявлений от окружающих.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anose="02030602050306030303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Необходимо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быстро реагировать на все виды проявлений коррупционных правонарушений, справедливо давать наказания - это приведет к эффективной борьбе с коррупцией.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39015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454</Words>
  <Application>Microsoft Office PowerPoint</Application>
  <PresentationFormat>Экран (4:3)</PresentationFormat>
  <Paragraphs>92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ВМЕСТЕ ПРОТИВ КОРРУПЦИИ</vt:lpstr>
      <vt:lpstr>Презентация PowerPoint</vt:lpstr>
      <vt:lpstr>Презентация PowerPoint</vt:lpstr>
      <vt:lpstr>Презентация PowerPoint</vt:lpstr>
      <vt:lpstr>ПРИЧИНЫ КОРРУПЦИИ</vt:lpstr>
      <vt:lpstr>В ЗАВИСИМОСТИ ОТ СФЕРЫ ДЕЯТЕЛЬНОСТИ КОРРУПЦИЯ ПРОЯВЛЯЕТСЯ В СЛЕДУЮЩИХ ФОРМАХ</vt:lpstr>
      <vt:lpstr>Презентация PowerPoint</vt:lpstr>
      <vt:lpstr>Презентация PowerPoint</vt:lpstr>
      <vt:lpstr>Презентация PowerPoint</vt:lpstr>
      <vt:lpstr>РЕБУСЫ</vt:lpstr>
      <vt:lpstr>Формы коррупции</vt:lpstr>
      <vt:lpstr>Рассмотреть ситуации и указать, в которых из них представлены случаи коррупции, а в которых нет. </vt:lpstr>
      <vt:lpstr>Презентация PowerPoint</vt:lpstr>
      <vt:lpstr>О чем гласит народная мудрость…</vt:lpstr>
      <vt:lpstr>О чем гласит народная мудрость…</vt:lpstr>
      <vt:lpstr>Презентация PowerPoint</vt:lpstr>
      <vt:lpstr>Презентация PowerPoint</vt:lpstr>
      <vt:lpstr>Презентация PowerPoint</vt:lpstr>
      <vt:lpstr>СКАЖЕМ КОРРУПЦИИ «НЕТ!»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Вместе против коррупции</dc:title>
  <dc:creator>Настя</dc:creator>
  <cp:lastModifiedBy>Настя</cp:lastModifiedBy>
  <cp:revision>8</cp:revision>
  <dcterms:created xsi:type="dcterms:W3CDTF">2020-09-14T07:45:50Z</dcterms:created>
  <dcterms:modified xsi:type="dcterms:W3CDTF">2020-09-14T09:12:40Z</dcterms:modified>
</cp:coreProperties>
</file>