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74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1981200"/>
            <a:ext cx="7772400" cy="1600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altLang="ru-RU" noProof="0" smtClean="0"/>
              <a:t>Образец заголовка</a:t>
            </a:r>
          </a:p>
        </p:txBody>
      </p:sp>
      <p:sp>
        <p:nvSpPr>
          <p:cNvPr id="52227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</a:p>
        </p:txBody>
      </p:sp>
      <p:sp>
        <p:nvSpPr>
          <p:cNvPr id="52228" name="Rectangle 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2229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2230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949B1CE5-72A8-4D7B-842F-71B2D597F76C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945066-F0CC-4FFC-A62D-4C5A09F8E7C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978333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A3758A-875E-4052-BFB1-1DB894E6C1E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922374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FCC061-C0FE-4F70-B38A-1D52E93EE0D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454888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7534B6-C801-4B90-A769-9B9E2B98917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73664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4D070B-4D9B-4A67-A012-E74FD8D78A6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12274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804A43-B7DC-4F87-80E3-40A222F5DBD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09596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7994BF-985C-4714-BE32-57E4F2AB59F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49843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5A8A07-D653-4589-8F88-264B18A416D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71425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B8AA9B-1E74-484E-99F9-2F6E8BAD91C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40344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406546-EF2C-437E-84CA-BEB742EAD8B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33727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10588" cy="1325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51203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76400"/>
            <a:ext cx="8540750" cy="4422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5225"/>
            <a:ext cx="22860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 altLang="ru-RU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 altLang="ru-RU"/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7631E608-59A2-4FC9-81B5-DD29E10E2D3B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277977" y="476672"/>
            <a:ext cx="8568952" cy="1944216"/>
          </a:xfrm>
        </p:spPr>
        <p:txBody>
          <a:bodyPr/>
          <a:lstStyle/>
          <a:p>
            <a:r>
              <a:rPr lang="ru-RU" altLang="ru-RU" dirty="0" smtClean="0"/>
              <a:t>  </a:t>
            </a:r>
            <a:r>
              <a:rPr lang="ru-RU" altLang="ru-RU" sz="6600" dirty="0" smtClean="0">
                <a:latin typeface="1 Shelley Volante" panose="030306020406070F0B05" pitchFamily="66" charset="0"/>
              </a:rPr>
              <a:t>«Иной судьбы себе мы </a:t>
            </a:r>
            <a:br>
              <a:rPr lang="ru-RU" altLang="ru-RU" sz="6600" dirty="0" smtClean="0">
                <a:latin typeface="1 Shelley Volante" panose="030306020406070F0B05" pitchFamily="66" charset="0"/>
              </a:rPr>
            </a:br>
            <a:r>
              <a:rPr lang="ru-RU" altLang="ru-RU" sz="6600" dirty="0" smtClean="0">
                <a:latin typeface="1 Shelley Volante" panose="030306020406070F0B05" pitchFamily="66" charset="0"/>
              </a:rPr>
              <a:t>не искали»</a:t>
            </a:r>
            <a:endParaRPr lang="ru-RU" altLang="ru-RU" sz="6600" dirty="0">
              <a:latin typeface="1 Shelley Volante" panose="030306020406070F0B05" pitchFamily="66" charset="0"/>
            </a:endParaRPr>
          </a:p>
        </p:txBody>
      </p:sp>
      <p:sp>
        <p:nvSpPr>
          <p:cNvPr id="2051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854301" y="2708920"/>
            <a:ext cx="7416304" cy="936104"/>
          </a:xfrm>
        </p:spPr>
        <p:txBody>
          <a:bodyPr/>
          <a:lstStyle/>
          <a:p>
            <a:r>
              <a:rPr lang="ru-RU" altLang="ru-RU" b="1" dirty="0">
                <a:solidFill>
                  <a:schemeClr val="tx1">
                    <a:lumMod val="50000"/>
                  </a:schemeClr>
                </a:solidFill>
              </a:rPr>
              <a:t>Моей семье посвящается…</a:t>
            </a:r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169965" y="3645024"/>
            <a:ext cx="8784976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Семье </a:t>
            </a:r>
            <a:r>
              <a:rPr lang="ru-RU" altLang="ru-RU" sz="24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Дубовцевых</a:t>
            </a:r>
            <a:r>
              <a:rPr lang="ru-RU" alt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– </a:t>
            </a:r>
            <a:r>
              <a:rPr lang="ru-RU" altLang="ru-RU" sz="24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Черемискиных</a:t>
            </a:r>
            <a:r>
              <a:rPr lang="ru-RU" alt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ru-RU" altLang="ru-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- Козловых  </a:t>
            </a:r>
          </a:p>
          <a:p>
            <a:pPr algn="ctr">
              <a:spcBef>
                <a:spcPct val="50000"/>
              </a:spcBef>
            </a:pPr>
            <a:endParaRPr lang="ru-RU" altLang="ru-RU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ru-RU" altLang="ru-RU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>
              <a:spcBef>
                <a:spcPts val="0"/>
              </a:spcBef>
            </a:pPr>
            <a:r>
              <a:rPr lang="ru-RU" altLang="ru-RU" sz="2400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Презентацию подготовила: МАЛАГИНА Любовь Михайловна -  библиотекарь Хорошевской сельской библиотеки.</a:t>
            </a:r>
          </a:p>
          <a:p>
            <a:pPr>
              <a:spcBef>
                <a:spcPct val="50000"/>
              </a:spcBef>
            </a:pPr>
            <a:endParaRPr lang="ru-RU" altLang="ru-RU" sz="2400" dirty="0"/>
          </a:p>
          <a:p>
            <a:pPr algn="ctr">
              <a:spcBef>
                <a:spcPct val="50000"/>
              </a:spcBef>
            </a:pPr>
            <a:r>
              <a:rPr lang="ru-RU" altLang="ru-RU" sz="1600" b="1" dirty="0" smtClean="0">
                <a:solidFill>
                  <a:schemeClr val="accent4">
                    <a:lumMod val="10000"/>
                  </a:schemeClr>
                </a:solidFill>
              </a:rPr>
              <a:t>с</a:t>
            </a:r>
            <a:r>
              <a:rPr lang="ru-RU" altLang="ru-RU" sz="1600" b="1" dirty="0">
                <a:solidFill>
                  <a:schemeClr val="accent4">
                    <a:lumMod val="10000"/>
                  </a:schemeClr>
                </a:solidFill>
              </a:rPr>
              <a:t>. </a:t>
            </a:r>
            <a:r>
              <a:rPr lang="ru-RU" altLang="ru-RU" sz="1600" b="1" dirty="0" smtClean="0">
                <a:solidFill>
                  <a:schemeClr val="accent4">
                    <a:lumMod val="10000"/>
                  </a:schemeClr>
                </a:solidFill>
              </a:rPr>
              <a:t>Хороши</a:t>
            </a:r>
            <a:endParaRPr lang="ru-RU" altLang="ru-RU" sz="2400" b="1" dirty="0">
              <a:solidFill>
                <a:schemeClr val="accent4">
                  <a:lumMod val="1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23528" y="1052736"/>
            <a:ext cx="8540750" cy="5262463"/>
          </a:xfrm>
        </p:spPr>
        <p:txBody>
          <a:bodyPr/>
          <a:lstStyle/>
          <a:p>
            <a:pPr marL="0" indent="265113">
              <a:buNone/>
            </a:pPr>
            <a:r>
              <a:rPr lang="ru-RU" altLang="ru-RU" sz="3000" dirty="0"/>
              <a:t>Наркотик некий, видно, есть</a:t>
            </a:r>
          </a:p>
          <a:p>
            <a:pPr>
              <a:buFont typeface="Wingdings" pitchFamily="2" charset="2"/>
              <a:buNone/>
            </a:pPr>
            <a:r>
              <a:rPr lang="ru-RU" altLang="ru-RU" sz="3000" dirty="0"/>
              <a:t>   В учительской работе.</a:t>
            </a:r>
          </a:p>
          <a:p>
            <a:pPr>
              <a:buFont typeface="Wingdings" pitchFamily="2" charset="2"/>
              <a:buNone/>
            </a:pPr>
            <a:r>
              <a:rPr lang="ru-RU" altLang="ru-RU" sz="3000" dirty="0"/>
              <a:t>   Бывает, бросите её – </a:t>
            </a:r>
          </a:p>
          <a:p>
            <a:pPr>
              <a:buFont typeface="Wingdings" pitchFamily="2" charset="2"/>
              <a:buNone/>
            </a:pPr>
            <a:r>
              <a:rPr lang="ru-RU" altLang="ru-RU" sz="3000" dirty="0"/>
              <a:t>   И к ней потом придёте.</a:t>
            </a:r>
          </a:p>
          <a:p>
            <a:pPr>
              <a:buFont typeface="Wingdings" pitchFamily="2" charset="2"/>
              <a:buNone/>
            </a:pPr>
            <a:r>
              <a:rPr lang="ru-RU" altLang="ru-RU" sz="3000" dirty="0"/>
              <a:t>   К её бессоннице, к её</a:t>
            </a:r>
          </a:p>
          <a:p>
            <a:pPr>
              <a:buFont typeface="Wingdings" pitchFamily="2" charset="2"/>
              <a:buNone/>
            </a:pPr>
            <a:r>
              <a:rPr lang="ru-RU" altLang="ru-RU" sz="3000" dirty="0"/>
              <a:t>   Добру, и злу, и свету…</a:t>
            </a:r>
          </a:p>
          <a:p>
            <a:pPr>
              <a:buFont typeface="Wingdings" pitchFamily="2" charset="2"/>
              <a:buNone/>
            </a:pPr>
            <a:r>
              <a:rPr lang="ru-RU" altLang="ru-RU" sz="3000" dirty="0"/>
              <a:t>   И нету счастья без неё.</a:t>
            </a:r>
          </a:p>
          <a:p>
            <a:pPr>
              <a:buFont typeface="Wingdings" pitchFamily="2" charset="2"/>
              <a:buNone/>
            </a:pPr>
            <a:r>
              <a:rPr lang="ru-RU" altLang="ru-RU" sz="3000" dirty="0"/>
              <a:t>   А с ней покоя нету.</a:t>
            </a:r>
          </a:p>
          <a:p>
            <a:pPr>
              <a:buFont typeface="Wingdings" pitchFamily="2" charset="2"/>
              <a:buNone/>
            </a:pPr>
            <a:r>
              <a:rPr lang="ru-RU" altLang="ru-RU" sz="3000" dirty="0"/>
              <a:t>                                                     </a:t>
            </a:r>
            <a:r>
              <a:rPr lang="ru-RU" altLang="ru-RU" sz="3000" dirty="0" err="1"/>
              <a:t>В.Бородин</a:t>
            </a:r>
            <a:endParaRPr lang="ru-RU" altLang="ru-RU" sz="3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01625" y="548680"/>
            <a:ext cx="8540750" cy="5550495"/>
          </a:xfrm>
        </p:spPr>
        <p:txBody>
          <a:bodyPr/>
          <a:lstStyle/>
          <a:p>
            <a:pPr marL="0" indent="0" algn="just">
              <a:lnSpc>
                <a:spcPct val="90000"/>
              </a:lnSpc>
              <a:buNone/>
            </a:pPr>
            <a:endParaRPr lang="ru-RU" alt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 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человек, от порядочности, чести, убеждённости которого зависит судьба верных ему маленьких граждан. Идти в такую профессию можно только с сознанием  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того, какая 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ответственность ложиться на человека, сделавшего этот выбор. И когда продолжателями дела своих родителей 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становятся 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их дети, можно быть уверенными – здесь нет случая, нет ошибки, а есть полная уверенность в своих силах и правильности выбранного пути. Педагогические династии – наше гордость. Они вносят огромный вклад в дело образование и воспитание школьников.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01625" y="620688"/>
            <a:ext cx="8540750" cy="5478487"/>
          </a:xfrm>
        </p:spPr>
        <p:txBody>
          <a:bodyPr/>
          <a:lstStyle/>
          <a:p>
            <a:pPr marL="0" indent="354013" algn="just">
              <a:buNone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Семья – это источник любви, радости , счастья, тепла, верности, уважения, знаний, доброты…</a:t>
            </a:r>
          </a:p>
          <a:p>
            <a:pPr marL="0" indent="354013" algn="just">
              <a:buNone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источник жизни! «Династия-род, 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господствующий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государстве с наследственной монархией». Я напишу о  семейной династии учителей, о близких людях, которые обладали и обладают гуманной профессией, служили и служат детям. Мой рассказ о  семейной династии-династии </a:t>
            </a:r>
            <a:r>
              <a:rPr lang="ru-RU" alt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Дубовцевых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4200" b="1" dirty="0" smtClean="0"/>
              <a:t>Учительская династия </a:t>
            </a:r>
            <a:r>
              <a:rPr lang="ru-RU" altLang="ru-RU" sz="4200" b="1" i="1" dirty="0" err="1" smtClean="0"/>
              <a:t>Дубовцевых</a:t>
            </a:r>
            <a:endParaRPr lang="ru-RU" altLang="ru-RU" sz="4200" b="1" i="1" dirty="0"/>
          </a:p>
        </p:txBody>
      </p:sp>
      <p:pic>
        <p:nvPicPr>
          <p:cNvPr id="6148" name="Picture 4" descr="1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5" r="11209"/>
          <a:stretch/>
        </p:blipFill>
        <p:spPr bwMode="auto">
          <a:xfrm>
            <a:off x="1143000" y="1691806"/>
            <a:ext cx="6858001" cy="4905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355976" y="1451521"/>
            <a:ext cx="4486399" cy="4569767"/>
          </a:xfrm>
        </p:spPr>
        <p:txBody>
          <a:bodyPr/>
          <a:lstStyle/>
          <a:p>
            <a:pPr marL="0" indent="0" algn="ctr">
              <a:buNone/>
            </a:pPr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Родоначальник династии </a:t>
            </a:r>
            <a:r>
              <a:rPr lang="ru-RU" alt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Дубовцев</a:t>
            </a:r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А.П. Родился </a:t>
            </a: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деревне Б-Коряки </a:t>
            </a: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семье</a:t>
            </a:r>
          </a:p>
          <a:p>
            <a:pPr marL="0" indent="0" algn="ctr">
              <a:buNone/>
            </a:pPr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крестьянина Петра Алексеевича, потомственного </a:t>
            </a: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кузнеца в</a:t>
            </a:r>
          </a:p>
          <a:p>
            <a:pPr marL="0" indent="0" algn="ctr">
              <a:buNone/>
            </a:pPr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1930 г.</a:t>
            </a:r>
            <a:endParaRPr lang="ru-RU" alt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6" name="Picture 4" descr="9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764704"/>
            <a:ext cx="3168352" cy="5613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563888" y="692696"/>
            <a:ext cx="5278487" cy="5766519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1939 году пошел 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Хорошевскую школу.</a:t>
            </a:r>
            <a:endParaRPr lang="ru-RU" alt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1945 г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после окончания 5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классов 13-летним 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мальчиком поступил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учеником 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слесаря в Богородскую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МТС. С 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детства мечтал стать летчиком.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1945 г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снова учеба в 6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классе.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1946 г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он студент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Нолин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кого 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техникума механизации с/х.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1961 г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работал заведующим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ремонтными 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мастерскими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совхоза «Богородский».</a:t>
            </a:r>
            <a:endParaRPr lang="ru-RU" alt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20" name="Picture 4" descr="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5"/>
            <a:ext cx="3096344" cy="5998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707904" y="764704"/>
            <a:ext cx="5134471" cy="5544616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1962 г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Перешел работать в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Хорошевскую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школу в качестве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учителя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трудовому обучению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черчению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вел уроки физики. </a:t>
            </a:r>
            <a:endParaRPr lang="ru-RU" alt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Большая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часть трудовой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прошла в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Хорошевской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школе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1987 г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Исполнилось 25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лет педагогической работы.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Работая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школе обрел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новое призвание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т.к. это поиск,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постоянное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творчество, движение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вперед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53252" name="Picture 4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833" y="1196752"/>
            <a:ext cx="3321086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355976" y="620688"/>
            <a:ext cx="4486399" cy="5478487"/>
          </a:xfrm>
        </p:spPr>
        <p:txBody>
          <a:bodyPr/>
          <a:lstStyle/>
          <a:p>
            <a:pPr marL="0" indent="176213" algn="just">
              <a:buNone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Родоначальницей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династии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также является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alt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Дубовцева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Анна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Алексеевна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небольшой деревеньки </a:t>
            </a:r>
            <a:r>
              <a:rPr lang="ru-RU" alt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Уржумского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района. Родилась в 1931г.</a:t>
            </a:r>
          </a:p>
          <a:p>
            <a:pPr marL="0" indent="176213" algn="just">
              <a:buNone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семье существовал культ книги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культ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учителя. С детских лет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мечтала стать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учительницей. Потом учеба в  </a:t>
            </a:r>
            <a:r>
              <a:rPr lang="ru-RU" alt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Малмыжском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педучилище. Несмотря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трудности, старалась учиться,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много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времени и сил отдавала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подготовке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пробных уроков.</a:t>
            </a:r>
          </a:p>
        </p:txBody>
      </p:sp>
      <p:pic>
        <p:nvPicPr>
          <p:cNvPr id="10245" name="Picture 5" descr="5"/>
          <p:cNvPicPr>
            <a:picLocks noChangeAspect="1" noChangeArrowheads="1"/>
          </p:cNvPicPr>
          <p:nvPr/>
        </p:nvPicPr>
        <p:blipFill>
          <a:blip r:embed="rId2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76672"/>
            <a:ext cx="3168352" cy="577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139952" y="836712"/>
            <a:ext cx="4702423" cy="5262463"/>
          </a:xfrm>
        </p:spPr>
        <p:txBody>
          <a:bodyPr/>
          <a:lstStyle/>
          <a:p>
            <a:pPr marL="0" indent="0" algn="ctr">
              <a:buNone/>
            </a:pP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1948 г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распределению 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приехала 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работать в Богородский 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район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 районе было плохо с 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кадрами 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воспитателей детдомов, 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была 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направлена на работу в 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Ухтымский детдом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эвакуированный из Ленинграда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Работа с подъема 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 отбоя 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целый день без выходных.</a:t>
            </a:r>
          </a:p>
        </p:txBody>
      </p:sp>
      <p:pic>
        <p:nvPicPr>
          <p:cNvPr id="11268" name="Picture 4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836712"/>
            <a:ext cx="3384376" cy="5490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427984" y="1556792"/>
            <a:ext cx="4414391" cy="4542383"/>
          </a:xfrm>
        </p:spPr>
        <p:txBody>
          <a:bodyPr/>
          <a:lstStyle/>
          <a:p>
            <a:pPr marL="0" indent="0" algn="ctr">
              <a:buNone/>
            </a:pP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Через 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два года поступила в 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Омутнинский 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учительский 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институт.</a:t>
            </a:r>
          </a:p>
          <a:p>
            <a:pPr marL="0" indent="0" algn="ctr">
              <a:buNone/>
            </a:pP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1952 г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была направлена в 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Хорошевскую 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школу 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преподавать русский 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литературу. Была 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добрым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справедливым, 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мудрым, рассудительным 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человеком.</a:t>
            </a:r>
          </a:p>
        </p:txBody>
      </p:sp>
      <p:pic>
        <p:nvPicPr>
          <p:cNvPr id="12293" name="Picture 5" descr="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08720"/>
            <a:ext cx="3853516" cy="5355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139952" y="692696"/>
            <a:ext cx="4702423" cy="5622503"/>
          </a:xfrm>
        </p:spPr>
        <p:txBody>
          <a:bodyPr/>
          <a:lstStyle/>
          <a:p>
            <a:pPr algn="ctr">
              <a:buFont typeface="Wingdings" panose="05000000000000000000" pitchFamily="2" charset="2"/>
              <a:buChar char="q"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Династия </a:t>
            </a:r>
            <a:r>
              <a:rPr lang="ru-RU" alt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Дубовцевых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этом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прервалась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Учителем стала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их дочь </a:t>
            </a:r>
            <a:r>
              <a:rPr lang="ru-RU" alt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Черемискина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alt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Дубовцева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Надежда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Алексеевна. Любовь к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профессии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педагога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передалась дочери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генетически.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Профессиональный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выбор был определен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уровне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подсознания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>
              <a:buFont typeface="Wingdings" panose="05000000000000000000" pitchFamily="2" charset="2"/>
              <a:buChar char="q"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Мама преподавала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русский язык и литературу.</a:t>
            </a:r>
          </a:p>
          <a:p>
            <a:pPr algn="ctr">
              <a:buFont typeface="Wingdings" panose="05000000000000000000" pitchFamily="2" charset="2"/>
              <a:buChar char="q"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Папа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учитель труда и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физики. Вечно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что-то изобретал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придумывал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3316" name="Picture 4" descr="8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88460" y="692696"/>
            <a:ext cx="3360761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995936" y="850514"/>
            <a:ext cx="4846439" cy="5550495"/>
          </a:xfrm>
        </p:spPr>
        <p:txBody>
          <a:bodyPr/>
          <a:lstStyle/>
          <a:p>
            <a:pPr marL="0" indent="0" algn="ctr">
              <a:buNone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Факультет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математики и физики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Кировском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педагогическом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институте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стал следующей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ступенью в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образовании будущего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педагога.</a:t>
            </a: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Замечательные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студенческие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годы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были насыщены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разнообразными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событиями…, но вот и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пролетели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они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1978 г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Надежда Алексеевна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стала работать в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Караульской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школе учителем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математики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физики.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Учительствовать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было трудно, но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увлекательно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4340" name="Picture 4" descr="12 - 0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951650"/>
            <a:ext cx="3240360" cy="534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283968" y="980728"/>
            <a:ext cx="4558407" cy="5040560"/>
          </a:xfrm>
        </p:spPr>
        <p:txBody>
          <a:bodyPr/>
          <a:lstStyle/>
          <a:p>
            <a:pPr marL="0" indent="0" algn="ctr">
              <a:buNone/>
            </a:pP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1994 г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работает в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Хорошевской школе.</a:t>
            </a:r>
          </a:p>
          <a:p>
            <a:pPr marL="0" indent="0" algn="ctr">
              <a:buNone/>
            </a:pP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2000 г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является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директором 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школы. Как руководителя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ее отличает 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особый стиль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общения: ровный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доброжелательный. </a:t>
            </a:r>
            <a:endParaRPr lang="ru-RU" alt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Благодаря 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ее личностным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качествам в 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коллективе царит особая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атмосфера 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внимания к проблемам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каждого 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ребенка.</a:t>
            </a:r>
          </a:p>
        </p:txBody>
      </p:sp>
      <p:pic>
        <p:nvPicPr>
          <p:cNvPr id="15364" name="Picture 4" descr="11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2" y="836712"/>
            <a:ext cx="3540825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067944" y="758825"/>
            <a:ext cx="4630415" cy="5622503"/>
          </a:xfrm>
        </p:spPr>
        <p:txBody>
          <a:bodyPr/>
          <a:lstStyle/>
          <a:p>
            <a:pPr marL="0" indent="0" algn="ctr">
              <a:buNone/>
            </a:pP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Надежда 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Алексеевна –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 ярко 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выраженной творческой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индивидуальности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Занимается школьным 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«кукольным театром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активно 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участвует в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общественной жизни 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села, сочиняет стихи,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прекрасно 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поет. Занимается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пчеловодством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любит рукодельничать: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вязать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шить, вышивать.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Любимое увлечение 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чтение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книг… И 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обожает свою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семью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внуков.</a:t>
            </a:r>
          </a:p>
        </p:txBody>
      </p:sp>
      <p:pic>
        <p:nvPicPr>
          <p:cNvPr id="16388" name="Picture 4" descr="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097" y="692696"/>
            <a:ext cx="2520280" cy="5477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355976" y="548680"/>
            <a:ext cx="4486399" cy="6033246"/>
          </a:xfrm>
        </p:spPr>
        <p:txBody>
          <a:bodyPr/>
          <a:lstStyle/>
          <a:p>
            <a:pPr marL="0" indent="0" algn="just">
              <a:buNone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этом учительская династия </a:t>
            </a:r>
            <a:r>
              <a:rPr lang="ru-RU" alt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Дубовцевых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заканчивается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Дочь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Надежды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Алексеевны -Ольга не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задумывалась о выборе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профессии.</a:t>
            </a:r>
          </a:p>
          <a:p>
            <a:pPr marL="0" indent="0" algn="just">
              <a:buNone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детства окружена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школьной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атмосферой: полки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книг, мамины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учебники, и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тетрадки, тетрадки…</a:t>
            </a:r>
          </a:p>
          <a:p>
            <a:pPr marL="0" indent="0" algn="just">
              <a:buNone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семье понимают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ценность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необходимость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Она закончила </a:t>
            </a:r>
            <a:r>
              <a:rPr lang="ru-RU" alt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ВятГГУ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И не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важно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где работает и будет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работать, но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главное, что есть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точка отсчета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семья, мама…</a:t>
            </a:r>
          </a:p>
        </p:txBody>
      </p:sp>
      <p:pic>
        <p:nvPicPr>
          <p:cNvPr id="17412" name="Picture 4" descr="9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836712"/>
            <a:ext cx="3485942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5035241" y="476672"/>
            <a:ext cx="3807134" cy="5622503"/>
          </a:xfrm>
        </p:spPr>
        <p:txBody>
          <a:bodyPr/>
          <a:lstStyle/>
          <a:p>
            <a:pPr marL="0" indent="0" algn="ctr">
              <a:buNone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поколенья в поколенье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члены семьи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эстафету передают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гордое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звание учительской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профессии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Они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преподавали разные  предметы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но их объединяли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профессионализм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стремление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творчеству, строгая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взыскательность к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себе и желание отдавать сердце детям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 целом же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педагогический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стаж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династии </a:t>
            </a:r>
            <a:r>
              <a:rPr lang="ru-RU" alt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Дубовцевых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alt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Черемискиных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составляет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96 лет.</a:t>
            </a:r>
          </a:p>
        </p:txBody>
      </p:sp>
      <p:pic>
        <p:nvPicPr>
          <p:cNvPr id="18436" name="Picture 4" descr="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08641"/>
            <a:ext cx="4747309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863588" y="548680"/>
            <a:ext cx="7416824" cy="5760640"/>
          </a:xfrm>
        </p:spPr>
        <p:txBody>
          <a:bodyPr/>
          <a:lstStyle/>
          <a:p>
            <a:pPr marL="0" indent="0" algn="ctr">
              <a:buNone/>
            </a:pPr>
            <a:r>
              <a:rPr lang="ru-RU" altLang="ru-RU" sz="2500" b="1" dirty="0">
                <a:solidFill>
                  <a:srgbClr val="FFC000"/>
                </a:solidFill>
                <a:latin typeface="Palatino Linotype" panose="02040502050505030304" pitchFamily="18" charset="0"/>
              </a:rPr>
              <a:t>Династия – гордое слово!</a:t>
            </a:r>
          </a:p>
          <a:p>
            <a:pPr marL="0" indent="0" algn="ctr">
              <a:buNone/>
            </a:pPr>
            <a:r>
              <a:rPr lang="ru-RU" altLang="ru-RU" sz="2500" b="1" dirty="0">
                <a:solidFill>
                  <a:srgbClr val="FFC000"/>
                </a:solidFill>
                <a:latin typeface="Palatino Linotype" panose="02040502050505030304" pitchFamily="18" charset="0"/>
              </a:rPr>
              <a:t>Сплелись Ведь трудовые династии,</a:t>
            </a:r>
          </a:p>
          <a:p>
            <a:pPr marL="0" indent="0" algn="ctr">
              <a:buNone/>
            </a:pPr>
            <a:r>
              <a:rPr lang="ru-RU" altLang="ru-RU" sz="2500" b="1" dirty="0" smtClean="0">
                <a:solidFill>
                  <a:srgbClr val="FFC000"/>
                </a:solidFill>
                <a:latin typeface="Palatino Linotype" panose="02040502050505030304" pitchFamily="18" charset="0"/>
              </a:rPr>
              <a:t>Бесспорно, </a:t>
            </a:r>
            <a:r>
              <a:rPr lang="ru-RU" altLang="ru-RU" sz="2500" b="1" dirty="0">
                <a:solidFill>
                  <a:srgbClr val="FFC000"/>
                </a:solidFill>
                <a:latin typeface="Palatino Linotype" panose="02040502050505030304" pitchFamily="18" charset="0"/>
              </a:rPr>
              <a:t>нужны и важны!</a:t>
            </a:r>
          </a:p>
          <a:p>
            <a:pPr marL="0" indent="0" algn="ctr">
              <a:buNone/>
            </a:pPr>
            <a:r>
              <a:rPr lang="ru-RU" altLang="ru-RU" sz="2500" b="1" dirty="0">
                <a:solidFill>
                  <a:srgbClr val="FFC000"/>
                </a:solidFill>
                <a:latin typeface="Palatino Linotype" panose="02040502050505030304" pitchFamily="18" charset="0"/>
              </a:rPr>
              <a:t>Поколения в нем.</a:t>
            </a:r>
          </a:p>
          <a:p>
            <a:pPr marL="0" indent="0" algn="ctr">
              <a:buNone/>
            </a:pPr>
            <a:r>
              <a:rPr lang="ru-RU" altLang="ru-RU" sz="2500" b="1" dirty="0">
                <a:solidFill>
                  <a:srgbClr val="FFC000"/>
                </a:solidFill>
                <a:latin typeface="Palatino Linotype" panose="02040502050505030304" pitchFamily="18" charset="0"/>
              </a:rPr>
              <a:t>Мы славу труда моих предков</a:t>
            </a:r>
          </a:p>
          <a:p>
            <a:pPr marL="0" indent="0" algn="ctr">
              <a:buNone/>
            </a:pPr>
            <a:r>
              <a:rPr lang="ru-RU" altLang="ru-RU" sz="2500" b="1" dirty="0">
                <a:solidFill>
                  <a:srgbClr val="FFC000"/>
                </a:solidFill>
                <a:latin typeface="Palatino Linotype" panose="02040502050505030304" pitchFamily="18" charset="0"/>
              </a:rPr>
              <a:t>Достойно сквозь годы несем.</a:t>
            </a:r>
          </a:p>
          <a:p>
            <a:pPr marL="0" indent="0" algn="ctr">
              <a:buNone/>
            </a:pPr>
            <a:r>
              <a:rPr lang="ru-RU" altLang="ru-RU" sz="2500" b="1" dirty="0">
                <a:solidFill>
                  <a:srgbClr val="FFC000"/>
                </a:solidFill>
                <a:latin typeface="Palatino Linotype" panose="02040502050505030304" pitchFamily="18" charset="0"/>
              </a:rPr>
              <a:t>Потомственный врач и учитель…</a:t>
            </a:r>
          </a:p>
          <a:p>
            <a:pPr marL="0" indent="0" algn="ctr">
              <a:buNone/>
            </a:pPr>
            <a:r>
              <a:rPr lang="ru-RU" altLang="ru-RU" sz="2500" b="1" dirty="0">
                <a:solidFill>
                  <a:srgbClr val="FFC000"/>
                </a:solidFill>
                <a:latin typeface="Palatino Linotype" panose="02040502050505030304" pitchFamily="18" charset="0"/>
              </a:rPr>
              <a:t>Как славно и гордо звучит!</a:t>
            </a:r>
          </a:p>
          <a:p>
            <a:pPr marL="0" indent="0" algn="ctr">
              <a:buNone/>
            </a:pPr>
            <a:r>
              <a:rPr lang="ru-RU" altLang="ru-RU" sz="2500" b="1" dirty="0">
                <a:solidFill>
                  <a:srgbClr val="FFC000"/>
                </a:solidFill>
                <a:latin typeface="Palatino Linotype" panose="02040502050505030304" pitchFamily="18" charset="0"/>
              </a:rPr>
              <a:t>И в русле семейного счастья</a:t>
            </a:r>
          </a:p>
          <a:p>
            <a:pPr marL="0" indent="0" algn="ctr">
              <a:buNone/>
            </a:pPr>
            <a:r>
              <a:rPr lang="ru-RU" altLang="ru-RU" sz="2500" b="1" dirty="0">
                <a:solidFill>
                  <a:srgbClr val="FFC000"/>
                </a:solidFill>
                <a:latin typeface="Palatino Linotype" panose="02040502050505030304" pitchFamily="18" charset="0"/>
              </a:rPr>
              <a:t>Наш дух единенья кипит.</a:t>
            </a:r>
          </a:p>
          <a:p>
            <a:pPr marL="0" indent="0" algn="ctr">
              <a:buNone/>
            </a:pPr>
            <a:r>
              <a:rPr lang="ru-RU" altLang="ru-RU" sz="2500" b="1" dirty="0">
                <a:solidFill>
                  <a:srgbClr val="FFC000"/>
                </a:solidFill>
                <a:latin typeface="Palatino Linotype" panose="02040502050505030304" pitchFamily="18" charset="0"/>
              </a:rPr>
              <a:t>Так пусть же растут, </a:t>
            </a:r>
            <a:r>
              <a:rPr lang="ru-RU" altLang="ru-RU" sz="2500" b="1" dirty="0" smtClean="0">
                <a:solidFill>
                  <a:srgbClr val="FFC000"/>
                </a:solidFill>
                <a:latin typeface="Palatino Linotype" panose="02040502050505030304" pitchFamily="18" charset="0"/>
              </a:rPr>
              <a:t>процветают</a:t>
            </a:r>
            <a:endParaRPr lang="ru-RU" altLang="ru-RU" sz="2500" b="1" dirty="0">
              <a:solidFill>
                <a:srgbClr val="FFC000"/>
              </a:solidFill>
              <a:latin typeface="Palatino Linotype" panose="02040502050505030304" pitchFamily="18" charset="0"/>
            </a:endParaRPr>
          </a:p>
          <a:p>
            <a:pPr marL="0" indent="0" algn="ctr">
              <a:buNone/>
            </a:pPr>
            <a:r>
              <a:rPr lang="ru-RU" altLang="ru-RU" sz="2500" b="1" dirty="0">
                <a:solidFill>
                  <a:srgbClr val="FFC000"/>
                </a:solidFill>
                <a:latin typeface="Palatino Linotype" panose="02040502050505030304" pitchFamily="18" charset="0"/>
              </a:rPr>
              <a:t>На благо любимой страны!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блака">
  <a:themeElements>
    <a:clrScheme name="Облака 1">
      <a:dk1>
        <a:srgbClr val="4D4D4D"/>
      </a:dk1>
      <a:lt1>
        <a:srgbClr val="FFFFFF"/>
      </a:lt1>
      <a:dk2>
        <a:srgbClr val="0000A4"/>
      </a:dk2>
      <a:lt2>
        <a:srgbClr val="B7E7FF"/>
      </a:lt2>
      <a:accent1>
        <a:srgbClr val="0099CC"/>
      </a:accent1>
      <a:accent2>
        <a:srgbClr val="00CC99"/>
      </a:accent2>
      <a:accent3>
        <a:srgbClr val="AAAACF"/>
      </a:accent3>
      <a:accent4>
        <a:srgbClr val="DADADA"/>
      </a:accent4>
      <a:accent5>
        <a:srgbClr val="AACAE2"/>
      </a:accent5>
      <a:accent6>
        <a:srgbClr val="00B98A"/>
      </a:accent6>
      <a:hlink>
        <a:srgbClr val="FFCC00"/>
      </a:hlink>
      <a:folHlink>
        <a:srgbClr val="EE941C"/>
      </a:folHlink>
    </a:clrScheme>
    <a:fontScheme name="Облака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блака 1">
        <a:dk1>
          <a:srgbClr val="4D4D4D"/>
        </a:dk1>
        <a:lt1>
          <a:srgbClr val="FFFFFF"/>
        </a:lt1>
        <a:dk2>
          <a:srgbClr val="0000A4"/>
        </a:dk2>
        <a:lt2>
          <a:srgbClr val="B7E7FF"/>
        </a:lt2>
        <a:accent1>
          <a:srgbClr val="0099CC"/>
        </a:accent1>
        <a:accent2>
          <a:srgbClr val="00CC99"/>
        </a:accent2>
        <a:accent3>
          <a:srgbClr val="AAAACF"/>
        </a:accent3>
        <a:accent4>
          <a:srgbClr val="DADADA"/>
        </a:accent4>
        <a:accent5>
          <a:srgbClr val="AACAE2"/>
        </a:accent5>
        <a:accent6>
          <a:srgbClr val="00B98A"/>
        </a:accent6>
        <a:hlink>
          <a:srgbClr val="FFCC00"/>
        </a:hlink>
        <a:folHlink>
          <a:srgbClr val="EE941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2">
        <a:dk1>
          <a:srgbClr val="000066"/>
        </a:dk1>
        <a:lt1>
          <a:srgbClr val="FFFFFF"/>
        </a:lt1>
        <a:dk2>
          <a:srgbClr val="00A2DC"/>
        </a:dk2>
        <a:lt2>
          <a:srgbClr val="FFFFFF"/>
        </a:lt2>
        <a:accent1>
          <a:srgbClr val="0079A4"/>
        </a:accent1>
        <a:accent2>
          <a:srgbClr val="33CCCC"/>
        </a:accent2>
        <a:accent3>
          <a:srgbClr val="AACEEB"/>
        </a:accent3>
        <a:accent4>
          <a:srgbClr val="DADADA"/>
        </a:accent4>
        <a:accent5>
          <a:srgbClr val="AABECF"/>
        </a:accent5>
        <a:accent6>
          <a:srgbClr val="2DB9B9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3">
        <a:dk1>
          <a:srgbClr val="010199"/>
        </a:dk1>
        <a:lt1>
          <a:srgbClr val="FFFFFF"/>
        </a:lt1>
        <a:dk2>
          <a:srgbClr val="000092"/>
        </a:dk2>
        <a:lt2>
          <a:srgbClr val="CCFFFF"/>
        </a:lt2>
        <a:accent1>
          <a:srgbClr val="66CCFF"/>
        </a:accent1>
        <a:accent2>
          <a:srgbClr val="2EBDBA"/>
        </a:accent2>
        <a:accent3>
          <a:srgbClr val="AAAAC7"/>
        </a:accent3>
        <a:accent4>
          <a:srgbClr val="DADADA"/>
        </a:accent4>
        <a:accent5>
          <a:srgbClr val="B8E2FF"/>
        </a:accent5>
        <a:accent6>
          <a:srgbClr val="29ABA8"/>
        </a:accent6>
        <a:hlink>
          <a:srgbClr val="66FF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4">
        <a:dk1>
          <a:srgbClr val="000000"/>
        </a:dk1>
        <a:lt1>
          <a:srgbClr val="FFFFFF"/>
        </a:lt1>
        <a:dk2>
          <a:srgbClr val="006A67"/>
        </a:dk2>
        <a:lt2>
          <a:srgbClr val="FFFFCC"/>
        </a:lt2>
        <a:accent1>
          <a:srgbClr val="33CCCC"/>
        </a:accent1>
        <a:accent2>
          <a:srgbClr val="6D6FC7"/>
        </a:accent2>
        <a:accent3>
          <a:srgbClr val="AAB9B8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00FFFF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5">
        <a:dk1>
          <a:srgbClr val="4D4D4D"/>
        </a:dk1>
        <a:lt1>
          <a:srgbClr val="FFFFFF"/>
        </a:lt1>
        <a:dk2>
          <a:srgbClr val="650BB7"/>
        </a:dk2>
        <a:lt2>
          <a:srgbClr val="FFFFFF"/>
        </a:lt2>
        <a:accent1>
          <a:srgbClr val="FF66FF"/>
        </a:accent1>
        <a:accent2>
          <a:srgbClr val="666699"/>
        </a:accent2>
        <a:accent3>
          <a:srgbClr val="B8AAD8"/>
        </a:accent3>
        <a:accent4>
          <a:srgbClr val="DADADA"/>
        </a:accent4>
        <a:accent5>
          <a:srgbClr val="FFB8FF"/>
        </a:accent5>
        <a:accent6>
          <a:srgbClr val="5C5C8A"/>
        </a:accent6>
        <a:hlink>
          <a:srgbClr val="E9E9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6">
        <a:dk1>
          <a:srgbClr val="FFFFFF"/>
        </a:dk1>
        <a:lt1>
          <a:srgbClr val="FFFFFF"/>
        </a:lt1>
        <a:dk2>
          <a:srgbClr val="005000"/>
        </a:dk2>
        <a:lt2>
          <a:srgbClr val="DCEAAE"/>
        </a:lt2>
        <a:accent1>
          <a:srgbClr val="99CC00"/>
        </a:accent1>
        <a:accent2>
          <a:srgbClr val="6F801A"/>
        </a:accent2>
        <a:accent3>
          <a:srgbClr val="AAB3AA"/>
        </a:accent3>
        <a:accent4>
          <a:srgbClr val="DADADA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7">
        <a:dk1>
          <a:srgbClr val="4F4F77"/>
        </a:dk1>
        <a:lt1>
          <a:srgbClr val="FFFFFF"/>
        </a:lt1>
        <a:dk2>
          <a:srgbClr val="7979A5"/>
        </a:dk2>
        <a:lt2>
          <a:srgbClr val="F3F3FF"/>
        </a:lt2>
        <a:accent1>
          <a:srgbClr val="5D5D8B"/>
        </a:accent1>
        <a:accent2>
          <a:srgbClr val="66CCFF"/>
        </a:accent2>
        <a:accent3>
          <a:srgbClr val="BEBECF"/>
        </a:accent3>
        <a:accent4>
          <a:srgbClr val="DADADA"/>
        </a:accent4>
        <a:accent5>
          <a:srgbClr val="B6B6C4"/>
        </a:accent5>
        <a:accent6>
          <a:srgbClr val="5CB9E7"/>
        </a:accent6>
        <a:hlink>
          <a:srgbClr val="CCECFF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8">
        <a:dk1>
          <a:srgbClr val="000000"/>
        </a:dk1>
        <a:lt1>
          <a:srgbClr val="B9B9B9"/>
        </a:lt1>
        <a:dk2>
          <a:srgbClr val="8A8472"/>
        </a:dk2>
        <a:lt2>
          <a:srgbClr val="4D4D4D"/>
        </a:lt2>
        <a:accent1>
          <a:srgbClr val="EDEEE2"/>
        </a:accent1>
        <a:accent2>
          <a:srgbClr val="7FAA7E"/>
        </a:accent2>
        <a:accent3>
          <a:srgbClr val="D9D9D9"/>
        </a:accent3>
        <a:accent4>
          <a:srgbClr val="000000"/>
        </a:accent4>
        <a:accent5>
          <a:srgbClr val="F4F5EE"/>
        </a:accent5>
        <a:accent6>
          <a:srgbClr val="729A72"/>
        </a:accent6>
        <a:hlink>
          <a:srgbClr val="008000"/>
        </a:hlink>
        <a:folHlink>
          <a:srgbClr val="989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блака 9">
        <a:dk1>
          <a:srgbClr val="000000"/>
        </a:dk1>
        <a:lt1>
          <a:srgbClr val="FEA24E"/>
        </a:lt1>
        <a:dk2>
          <a:srgbClr val="CC6600"/>
        </a:dk2>
        <a:lt2>
          <a:srgbClr val="808080"/>
        </a:lt2>
        <a:accent1>
          <a:srgbClr val="FBEECD"/>
        </a:accent1>
        <a:accent2>
          <a:srgbClr val="ECD044"/>
        </a:accent2>
        <a:accent3>
          <a:srgbClr val="FECEB2"/>
        </a:accent3>
        <a:accent4>
          <a:srgbClr val="000000"/>
        </a:accent4>
        <a:accent5>
          <a:srgbClr val="FDF5E3"/>
        </a:accent5>
        <a:accent6>
          <a:srgbClr val="D6BC3D"/>
        </a:accent6>
        <a:hlink>
          <a:srgbClr val="E42B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Clouds</Template>
  <TotalTime>341</TotalTime>
  <Words>908</Words>
  <Application>Microsoft Office PowerPoint</Application>
  <PresentationFormat>Экран (4:3)</PresentationFormat>
  <Paragraphs>66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1" baseType="lpstr">
      <vt:lpstr>Arial</vt:lpstr>
      <vt:lpstr>Wingdings</vt:lpstr>
      <vt:lpstr>Облака</vt:lpstr>
      <vt:lpstr>  «Иной судьбы себе мы  не искали»</vt:lpstr>
      <vt:lpstr>Презентация PowerPoint</vt:lpstr>
      <vt:lpstr>Презентация PowerPoint</vt:lpstr>
      <vt:lpstr>Презентация PowerPoint</vt:lpstr>
      <vt:lpstr>Учительская династия Дубовцевых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итсо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«Иной судьбы себе мы не искали»</dc:title>
  <dc:creator>кок</dc:creator>
  <cp:lastModifiedBy>Настя</cp:lastModifiedBy>
  <cp:revision>14</cp:revision>
  <dcterms:created xsi:type="dcterms:W3CDTF">2014-02-11T10:52:20Z</dcterms:created>
  <dcterms:modified xsi:type="dcterms:W3CDTF">2020-10-14T12:31:56Z</dcterms:modified>
</cp:coreProperties>
</file>