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8" r:id="rId6"/>
    <p:sldId id="267" r:id="rId7"/>
    <p:sldId id="266" r:id="rId8"/>
    <p:sldId id="273" r:id="rId9"/>
    <p:sldId id="272" r:id="rId10"/>
    <p:sldId id="271" r:id="rId11"/>
    <p:sldId id="270" r:id="rId12"/>
    <p:sldId id="269" r:id="rId13"/>
    <p:sldId id="265" r:id="rId14"/>
    <p:sldId id="264" r:id="rId15"/>
    <p:sldId id="263" r:id="rId16"/>
    <p:sldId id="274" r:id="rId17"/>
    <p:sldId id="282" r:id="rId18"/>
    <p:sldId id="281" r:id="rId19"/>
    <p:sldId id="280" r:id="rId20"/>
    <p:sldId id="279" r:id="rId21"/>
    <p:sldId id="278" r:id="rId22"/>
    <p:sldId id="275" r:id="rId23"/>
    <p:sldId id="277" r:id="rId24"/>
    <p:sldId id="276" r:id="rId25"/>
    <p:sldId id="284" r:id="rId26"/>
    <p:sldId id="28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43A7"/>
    <a:srgbClr val="2E6E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E6807-3AD0-4DDF-9C8B-D75709C557AF}" type="datetimeFigureOut">
              <a:rPr lang="ru-RU" smtClean="0"/>
              <a:t>17.05.2021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C393E-5D31-40FB-BB48-9EBC8EAF97D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Рисунок 10"/>
          <p:cNvSpPr>
            <a:spLocks noGrp="1"/>
          </p:cNvSpPr>
          <p:nvPr>
            <p:ph type="pic" idx="1"/>
          </p:nvPr>
        </p:nvSpPr>
        <p:spPr/>
      </p:sp>
      <p:sp>
        <p:nvSpPr>
          <p:cNvPr id="12" name="Текст 1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https://avatars.mds.yandex.net/get-zen_doc/28064/pub_5cb79762f05a4b00af1d01b0_5cb79764a94d9900b37c6bda/scale_120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9095" y="214290"/>
            <a:ext cx="5940425" cy="5459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avatars.mds.yandex.net/get-zen_doc/28064/pub_5cb79762f05a4b00af1d01b0_5cb79764a94d9900b37c6bda/scale_1200"/>
          <p:cNvPicPr/>
          <p:nvPr/>
        </p:nvPicPr>
        <p:blipFill>
          <a:blip r:embed="rId2"/>
          <a:srcRect l="40219" t="102" r="40540" b="89430"/>
          <a:stretch>
            <a:fillRect/>
          </a:stretch>
        </p:blipFill>
        <p:spPr bwMode="auto">
          <a:xfrm>
            <a:off x="3959242" y="5143512"/>
            <a:ext cx="114300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071802" y="1285860"/>
            <a:ext cx="3143272" cy="36933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2E6EB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4F43A7"/>
                </a:solidFill>
                <a:latin typeface="Times New Roman" pitchFamily="18" charset="0"/>
                <a:cs typeface="Times New Roman" pitchFamily="18" charset="0"/>
              </a:rPr>
              <a:t>А. НЕВСКИЙ  часть 2 </a:t>
            </a:r>
            <a:endParaRPr lang="ru-RU" b="1" dirty="0">
              <a:solidFill>
                <a:srgbClr val="4F43A7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85918" y="5786454"/>
            <a:ext cx="5486400" cy="80486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вице-магистр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Ливонского ордена Андреас фон Вельвен не стал ждать лета и по зимним дорогам выступил в поход на «наглых новгородцев». </a:t>
            </a:r>
          </a:p>
        </p:txBody>
      </p:sp>
      <p:pic>
        <p:nvPicPr>
          <p:cNvPr id="5" name="Рисунок 4" descr="https://telegramfor.me/ext_img/mudak/22313"/>
          <p:cNvPicPr/>
          <p:nvPr/>
        </p:nvPicPr>
        <p:blipFill>
          <a:blip r:embed="rId2"/>
          <a:srcRect l="23476" t="15072" r="34796" b="10766"/>
          <a:stretch>
            <a:fillRect/>
          </a:stretch>
        </p:blipFill>
        <p:spPr bwMode="auto">
          <a:xfrm>
            <a:off x="1857356" y="142852"/>
            <a:ext cx="535785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72140"/>
            <a:ext cx="6357982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Александр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Невский находился в это время на западном берегу Псковского озера, продвигаясь севернее, к Чудскому. Марш был не быстрый, во все стороны рассылались конные дозоры. </a:t>
            </a:r>
          </a:p>
          <a:p>
            <a:endParaRPr lang="ru-RU" dirty="0"/>
          </a:p>
        </p:txBody>
      </p:sp>
      <p:pic>
        <p:nvPicPr>
          <p:cNvPr id="5" name="Рисунок 4" descr="https://avatars.mds.yandex.net/get-zen_doc/3769427/pub_5f2541c85825e50ceda075fd_5f25420954d4fa66c061f4e5/scale_1200"/>
          <p:cNvPicPr>
            <a:picLocks noGrp="1"/>
          </p:cNvPicPr>
          <p:nvPr>
            <p:ph type="pic" idx="1"/>
          </p:nvPr>
        </p:nvPicPr>
        <p:blipFill>
          <a:blip r:embed="rId2"/>
          <a:srcRect l="2753" r="2753"/>
          <a:stretch>
            <a:fillRect/>
          </a:stretch>
        </p:blipFill>
        <p:spPr bwMode="auto">
          <a:xfrm>
            <a:off x="1428728" y="142852"/>
            <a:ext cx="6350026" cy="5102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85852" y="5857892"/>
            <a:ext cx="6572296" cy="6429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Дозорный отряд под командованием Домаша Твердиславича и воеводы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Кербета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неожиданно наткнулся на главные силы рыцарей. </a:t>
            </a:r>
          </a:p>
          <a:p>
            <a:endParaRPr lang="ru-RU" dirty="0"/>
          </a:p>
        </p:txBody>
      </p:sp>
      <p:pic>
        <p:nvPicPr>
          <p:cNvPr id="7" name="Рисунок 6" descr="https://i.pinimg.com/originals/b3/08/02/b30802bc7bfb3c60ff97adb0eeb386a0.jpg"/>
          <p:cNvPicPr>
            <a:picLocks noGrp="1"/>
          </p:cNvPicPr>
          <p:nvPr>
            <p:ph type="pic" idx="1"/>
          </p:nvPr>
        </p:nvPicPr>
        <p:blipFill>
          <a:blip r:embed="rId2"/>
          <a:srcRect l="3358" r="3358"/>
          <a:stretch>
            <a:fillRect/>
          </a:stretch>
        </p:blipFill>
        <p:spPr bwMode="auto">
          <a:xfrm>
            <a:off x="1142976" y="285728"/>
            <a:ext cx="670721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57290" y="5929330"/>
            <a:ext cx="6429420" cy="5715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Бой был неравный, большая часть отряда вместе с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</a:rPr>
              <a:t>Твердиславичем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погибла. </a:t>
            </a:r>
          </a:p>
          <a:p>
            <a:endParaRPr lang="ru-RU" dirty="0"/>
          </a:p>
        </p:txBody>
      </p:sp>
      <p:pic>
        <p:nvPicPr>
          <p:cNvPr id="5" name="Рисунок 4" descr="C:\Users\6н7076\Desktop\74a10869dfd15569301790ea5870dd25.jpg"/>
          <p:cNvPicPr>
            <a:picLocks noGrp="1"/>
          </p:cNvPicPr>
          <p:nvPr>
            <p:ph type="pic" idx="1"/>
          </p:nvPr>
        </p:nvPicPr>
        <p:blipFill>
          <a:blip r:embed="rId2"/>
          <a:srcRect l="7319" r="7319"/>
          <a:stretch>
            <a:fillRect/>
          </a:stretch>
        </p:blipFill>
        <p:spPr bwMode="auto">
          <a:xfrm>
            <a:off x="1357290" y="285728"/>
            <a:ext cx="642146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72140"/>
            <a:ext cx="6357982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Именно в этот момент он должен был понять, что победа сама идет к нему, а для этого необходимо сделать все, чтобы рыцари знали его местонахождение. И он с войском встал лагерем  на западном берегу Чудского озера! </a:t>
            </a:r>
          </a:p>
          <a:p>
            <a:endParaRPr lang="ru-RU" dirty="0"/>
          </a:p>
        </p:txBody>
      </p:sp>
      <p:pic>
        <p:nvPicPr>
          <p:cNvPr id="5" name="Рисунок 4" descr="https://fsd.multiurok.ru/html/2018/03/08/s_5aa1009903a23/img2.jpg"/>
          <p:cNvPicPr>
            <a:picLocks noGrp="1"/>
          </p:cNvPicPr>
          <p:nvPr>
            <p:ph type="pic" idx="1"/>
          </p:nvPr>
        </p:nvPicPr>
        <p:blipFill>
          <a:blip r:embed="rId2"/>
          <a:srcRect l="10539" t="6463" r="9443" b="23384"/>
          <a:stretch>
            <a:fillRect/>
          </a:stretch>
        </p:blipFill>
        <p:spPr bwMode="auto">
          <a:xfrm>
            <a:off x="1357290" y="857232"/>
            <a:ext cx="642942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429264"/>
            <a:ext cx="6357982" cy="10715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Как только стало понятно, что орденцы готовятся к бою, Невский быстро свернул лагерь, приказал замести снегом все следы и передвинулся вдоль берега к некоему месту, где лед был еще достаточно прочный</a:t>
            </a:r>
          </a:p>
        </p:txBody>
      </p:sp>
      <p:pic>
        <p:nvPicPr>
          <p:cNvPr id="5" name="Рисунок 4" descr="https://russianstoday.ru/wp-content/uploads/2021/02/7506511.jpg"/>
          <p:cNvPicPr>
            <a:picLocks noGrp="1"/>
          </p:cNvPicPr>
          <p:nvPr>
            <p:ph type="pic" idx="1"/>
          </p:nvPr>
        </p:nvPicPr>
        <p:blipFill>
          <a:blip r:embed="rId2"/>
          <a:srcRect l="13289" r="13289"/>
          <a:stretch>
            <a:fillRect/>
          </a:stretch>
        </p:blipFill>
        <p:spPr bwMode="auto">
          <a:xfrm>
            <a:off x="1428728" y="285728"/>
            <a:ext cx="628654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1538" y="5572140"/>
            <a:ext cx="6858048" cy="10715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Рельеф поверхности во втором случае должен был быть практически одинаковый; еще заснеженная равнина, незаметно переходящая в ледяное поле, с обязательными проталинами воды вдали, позади нового русского лагеря.</a:t>
            </a:r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pic>
        <p:nvPicPr>
          <p:cNvPr id="5" name="Рисунок 4" descr="https://special.informpskov.ru/image/700/24012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14290"/>
            <a:ext cx="6827864" cy="5122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72140"/>
            <a:ext cx="6357982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Наступило 5 апреля 1242 года. Рыцарская «свинья» шла на русскую рать. Порядок этого построения известен; тупорылый клин, впервой шеренге три рыцаря, во второй — пять, в третьей — семь и далее увеличение шеренг на два всадника. </a:t>
            </a:r>
          </a:p>
          <a:p>
            <a:endParaRPr lang="ru-RU" dirty="0"/>
          </a:p>
        </p:txBody>
      </p:sp>
      <p:pic>
        <p:nvPicPr>
          <p:cNvPr id="5" name="Рисунок 4" descr="https://avatars.mds.yandex.net/get-zen_doc/3380298/pub_5f7b72dd8d3ae5589b212efd_5f7b7869952c3b370e7e2650/scale_1200"/>
          <p:cNvPicPr>
            <a:picLocks noGrp="1"/>
          </p:cNvPicPr>
          <p:nvPr>
            <p:ph type="pic" idx="1"/>
          </p:nvPr>
        </p:nvPicPr>
        <p:blipFill>
          <a:blip r:embed="rId2"/>
          <a:srcRect t="10971" b="10971"/>
          <a:stretch>
            <a:fillRect/>
          </a:stretch>
        </p:blipFill>
        <p:spPr bwMode="auto">
          <a:xfrm>
            <a:off x="1428728" y="357166"/>
            <a:ext cx="6357982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00166" y="6143644"/>
            <a:ext cx="6286544" cy="35719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Острие клина состояло только из конных рыцарей, </a:t>
            </a:r>
          </a:p>
          <a:p>
            <a:pPr algn="ctr"/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Рисунок 4" descr="https://mtdata.ru/u30/photo6DAD/20482215174-0/original.jpg"/>
          <p:cNvPicPr>
            <a:picLocks noGrp="1"/>
          </p:cNvPicPr>
          <p:nvPr>
            <p:ph type="pic" idx="1"/>
          </p:nvPr>
        </p:nvPicPr>
        <p:blipFill>
          <a:blip r:embed="rId2"/>
          <a:srcRect t="560" b="560"/>
          <a:stretch>
            <a:fillRect/>
          </a:stretch>
        </p:blipFill>
        <p:spPr bwMode="auto">
          <a:xfrm>
            <a:off x="1571604" y="500042"/>
            <a:ext cx="613571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6000768"/>
            <a:ext cx="6429420" cy="50006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пехота шла позади, защищенная со всех сторон конными рыцарями.</a:t>
            </a:r>
          </a:p>
          <a:p>
            <a:pPr algn="ctr"/>
            <a:endParaRPr lang="ru-RU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pic>
        <p:nvPicPr>
          <p:cNvPr id="5" name="Рисунок 4" descr="https://pp.userapi.com/c638322/v638322932/34f2d/p5uLLDiAndw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357290" y="500042"/>
            <a:ext cx="6508593" cy="4962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715016"/>
            <a:ext cx="6357982" cy="7858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«Свинья» мгновенно превращалась в огромную бронированную «черепаху», заставляя противника лишь попусту тратить стрелы, не причинявшие ей никаких потерь. </a:t>
            </a:r>
          </a:p>
        </p:txBody>
      </p:sp>
      <p:pic>
        <p:nvPicPr>
          <p:cNvPr id="5" name="Рисунок 4" descr="https://sun9-39.userapi.com/UEDHUrpuSqyNoYlVhDyUNxoUJTrEqBQ7IkVKMw/fpq2_Czl5LE.jpg"/>
          <p:cNvPicPr>
            <a:picLocks noGrp="1"/>
          </p:cNvPicPr>
          <p:nvPr>
            <p:ph type="pic" idx="1"/>
          </p:nvPr>
        </p:nvPicPr>
        <p:blipFill>
          <a:blip r:embed="rId2"/>
          <a:srcRect l="18750" r="18750"/>
          <a:stretch>
            <a:fillRect/>
          </a:stretch>
        </p:blipFill>
        <p:spPr bwMode="auto">
          <a:xfrm>
            <a:off x="1428728" y="612774"/>
            <a:ext cx="6286544" cy="488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715016"/>
            <a:ext cx="6357982" cy="7858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Лишь за несколько десятков метров рыцари переходили на рысь, а пехота — на бег, чтобы с разгону протаранить боевые порядки врага</a:t>
            </a:r>
          </a:p>
        </p:txBody>
      </p:sp>
      <p:pic>
        <p:nvPicPr>
          <p:cNvPr id="5" name="Рисунок 4" descr="https://pbs.twimg.com/media/D3XCGcNXkAIr0Lv.jpg:large"/>
          <p:cNvPicPr>
            <a:picLocks noGrp="1"/>
          </p:cNvPicPr>
          <p:nvPr>
            <p:ph type="pic" idx="1"/>
          </p:nvPr>
        </p:nvPicPr>
        <p:blipFill>
          <a:blip r:embed="rId2"/>
          <a:srcRect l="18405" r="18405"/>
          <a:stretch>
            <a:fillRect/>
          </a:stretch>
        </p:blipFill>
        <p:spPr bwMode="auto">
          <a:xfrm flipH="1">
            <a:off x="1357290" y="357166"/>
            <a:ext cx="6357938" cy="503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715016"/>
            <a:ext cx="6357982" cy="7858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Этот неспешный подход в сочетании с неуязвимостью для стрел еще до боя оказывал на противника деморализующее воздействие, что имеет на войне очень большое значение! </a:t>
            </a:r>
          </a:p>
        </p:txBody>
      </p:sp>
      <p:pic>
        <p:nvPicPr>
          <p:cNvPr id="5" name="Рисунок 4" descr="https://xn--80acehaad1bmnngri1f9eg.xn--p1ai/800/600/http/zabavnik.club/wp-content/uploads/2018/04/Ledovoe_poboische_3_18062856.jpg"/>
          <p:cNvPicPr>
            <a:picLocks noGrp="1"/>
          </p:cNvPicPr>
          <p:nvPr>
            <p:ph type="pic" idx="1"/>
          </p:nvPr>
        </p:nvPicPr>
        <p:blipFill>
          <a:blip r:embed="rId2"/>
          <a:srcRect t="972" b="972"/>
          <a:stretch>
            <a:fillRect/>
          </a:stretch>
        </p:blipFill>
        <p:spPr bwMode="auto">
          <a:xfrm>
            <a:off x="1428728" y="357166"/>
            <a:ext cx="628654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72140"/>
            <a:ext cx="6357982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В Рыцарском зале Дрезденской галереи стоит прекрасно выполненная в натуральную величину композиция из пяти атакующих конных рыцарей.</a:t>
            </a:r>
          </a:p>
          <a:p>
            <a:endParaRPr lang="ru-RU" dirty="0"/>
          </a:p>
        </p:txBody>
      </p:sp>
      <p:pic>
        <p:nvPicPr>
          <p:cNvPr id="5" name="Рисунок 4" descr="https://xn--80amepto7e.xn--90a1af.xn--p1ai/templates/Default/images/photos/article/rytsarskiy_zal_novogo_ermitazha_13.jpg"/>
          <p:cNvPicPr>
            <a:picLocks noGrp="1"/>
          </p:cNvPicPr>
          <p:nvPr>
            <p:ph type="pic" idx="1"/>
          </p:nvPr>
        </p:nvPicPr>
        <p:blipFill>
          <a:blip r:embed="rId2"/>
          <a:srcRect l="5453" r="5453"/>
          <a:stretch>
            <a:fillRect/>
          </a:stretch>
        </p:blipFill>
        <p:spPr bwMode="auto">
          <a:xfrm>
            <a:off x="1428728" y="428604"/>
            <a:ext cx="6286544" cy="4786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85852" y="5786454"/>
            <a:ext cx="6572296" cy="7143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Но резонансные колебания, ускорившие разрушение ледяного поля, вполне могли возникнуть, когда рыцарская армия перешла на бег. </a:t>
            </a:r>
          </a:p>
          <a:p>
            <a:endParaRPr lang="ru-RU" dirty="0"/>
          </a:p>
        </p:txBody>
      </p:sp>
      <p:pic>
        <p:nvPicPr>
          <p:cNvPr id="7" name="Рисунок 6" descr="https://img2.goodfon.ru/wallpaper/nbig/2/36/ledo-voe-pobo-ische-bitva-na.jpg"/>
          <p:cNvPicPr>
            <a:picLocks noGrp="1"/>
          </p:cNvPicPr>
          <p:nvPr>
            <p:ph type="pic" idx="1"/>
          </p:nvPr>
        </p:nvPicPr>
        <p:blipFill>
          <a:blip r:embed="rId2"/>
          <a:srcRect l="7457" r="7457"/>
          <a:stretch>
            <a:fillRect/>
          </a:stretch>
        </p:blipFill>
        <p:spPr bwMode="auto">
          <a:xfrm>
            <a:off x="1285852" y="500042"/>
            <a:ext cx="6429420" cy="4929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72140"/>
            <a:ext cx="6357982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Так закончилось, не начавшись, Ледовое побоище – «свинья» не успела даже «хрюкнуть» как булькнула под лед! …Лед лопнул, а</a:t>
            </a:r>
          </a:p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рыцари и думать забыли о бое. </a:t>
            </a:r>
          </a:p>
          <a:p>
            <a:endParaRPr lang="ru-RU" dirty="0"/>
          </a:p>
        </p:txBody>
      </p:sp>
      <p:pic>
        <p:nvPicPr>
          <p:cNvPr id="5" name="Рисунок 4" descr="https://regnum.ru/uploads/pictures/news/2016/04/07/regnum_picture_1459987986441593_normal.jpg"/>
          <p:cNvPicPr>
            <a:picLocks noGrp="1"/>
          </p:cNvPicPr>
          <p:nvPr>
            <p:ph type="pic" idx="1"/>
          </p:nvPr>
        </p:nvPicPr>
        <p:blipFill>
          <a:blip r:embed="rId2"/>
          <a:srcRect l="15608" r="15608"/>
          <a:stretch>
            <a:fillRect/>
          </a:stretch>
        </p:blipFill>
        <p:spPr bwMode="auto">
          <a:xfrm>
            <a:off x="1214414" y="357166"/>
            <a:ext cx="6643734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85852" y="5643578"/>
            <a:ext cx="6500858" cy="8572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Передняя и центральная части клина мгновенно оказались в глубокой воде, рыцари бросали оружие, пытались сбросить доспехи, хватались за льдины и друг за друга… </a:t>
            </a:r>
          </a:p>
        </p:txBody>
      </p:sp>
      <p:pic>
        <p:nvPicPr>
          <p:cNvPr id="5" name="Рисунок 4" descr="http://sko-perelyub.srt.muzkult.ru/media/2020/04/20/1252611743/b030dbecba0366def368a60d69cd8952.jpeg"/>
          <p:cNvPicPr>
            <a:picLocks noGrp="1"/>
          </p:cNvPicPr>
          <p:nvPr>
            <p:ph type="pic" idx="1"/>
          </p:nvPr>
        </p:nvPicPr>
        <p:blipFill>
          <a:blip r:embed="rId2"/>
          <a:srcRect b="4412"/>
          <a:stretch>
            <a:fillRect/>
          </a:stretch>
        </p:blipFill>
        <p:spPr bwMode="auto">
          <a:xfrm>
            <a:off x="1285852" y="357166"/>
            <a:ext cx="650085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14414" y="5643578"/>
            <a:ext cx="6643734" cy="10715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Как только «свинья» ухнула под лед, часть новгородцев занялась  спасением командного состава Ордена, а большая часть войска бросилась в погоню за теми, кто шел в задней части клина и тоже оказался в воде, но на более мелком месте.</a:t>
            </a:r>
          </a:p>
        </p:txBody>
      </p:sp>
      <p:pic>
        <p:nvPicPr>
          <p:cNvPr id="5" name="Рисунок 4" descr="https://ds05.infourok.ru/uploads/ex/0c53/0017515a-6cdfbf7b/img10.jpg"/>
          <p:cNvPicPr>
            <a:picLocks noGrp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000924" cy="5643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57290" y="5572140"/>
            <a:ext cx="6572296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Они бросали оружие и доспехи, карабкались на лед и старались убежать. И убежали почти все, но беглецы получили не опасные для жизни, но настолько позорные даже для простых воинов ранения, что вынуждены были молчать о происшедшем до самой смерти. </a:t>
            </a:r>
          </a:p>
          <a:p>
            <a:endParaRPr lang="ru-RU" dirty="0"/>
          </a:p>
        </p:txBody>
      </p:sp>
      <p:pic>
        <p:nvPicPr>
          <p:cNvPr id="5" name="Рисунок 4" descr="https://pbs.twimg.com/media/EU04a3TWoAQI4SR.jpg"/>
          <p:cNvPicPr>
            <a:picLocks noGrp="1"/>
          </p:cNvPicPr>
          <p:nvPr>
            <p:ph type="pic" idx="1"/>
          </p:nvPr>
        </p:nvPicPr>
        <p:blipFill>
          <a:blip r:embed="rId2"/>
          <a:srcRect l="13611" r="13611"/>
          <a:stretch>
            <a:fillRect/>
          </a:stretch>
        </p:blipFill>
        <p:spPr bwMode="auto">
          <a:xfrm>
            <a:off x="1357290" y="357166"/>
            <a:ext cx="6572296" cy="5072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72140"/>
            <a:ext cx="6500858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Выудив из воды орденское командование, тут же, на льду Чудского озера, князь Новгородский должен был потребовать у рыцарей… немедленного заключения мирного договора. </a:t>
            </a:r>
          </a:p>
          <a:p>
            <a:endParaRPr lang="ru-RU" dirty="0"/>
          </a:p>
        </p:txBody>
      </p:sp>
      <p:sp>
        <p:nvSpPr>
          <p:cNvPr id="6" name="Рисунок 5"/>
          <p:cNvSpPr>
            <a:spLocks noGrp="1"/>
          </p:cNvSpPr>
          <p:nvPr>
            <p:ph type="pic" idx="1"/>
          </p:nvPr>
        </p:nvSpPr>
        <p:spPr/>
      </p:sp>
      <p:pic>
        <p:nvPicPr>
          <p:cNvPr id="5" name="Рисунок 4" descr="https://www.rubaltic.ru/upload/iblock/c1f/c1f567bd86dcafb008f36023ee43c5d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500042"/>
            <a:ext cx="6500857" cy="4572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5786" y="5572140"/>
            <a:ext cx="7215238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торжественная доставка в Новгород пленных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приезд рыцарского посольства были всего лишь спектаклем, который новгородцы и немцы разыгрывали для  всей остальной Европы!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pic>
        <p:nvPicPr>
          <p:cNvPr id="5" name="Рисунок 4" descr="C:\Users\6н7076\Desktop\74a10869dfd15569301790ea5870dd25.jpg"/>
          <p:cNvPicPr>
            <a:picLocks noGrp="1"/>
          </p:cNvPicPr>
          <p:nvPr>
            <p:ph type="pic" idx="1"/>
          </p:nvPr>
        </p:nvPicPr>
        <p:blipFill>
          <a:blip r:embed="rId2"/>
          <a:srcRect l="18183" r="18183"/>
          <a:stretch>
            <a:fillRect/>
          </a:stretch>
        </p:blipFill>
        <p:spPr bwMode="auto">
          <a:xfrm>
            <a:off x="785786" y="285728"/>
            <a:ext cx="7143800" cy="5143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1538" y="5572140"/>
            <a:ext cx="6786610" cy="92869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Потом «победители» с триумфом вернулись на Русь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,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 гордо рассказывая то, что предложил говорить им Великий Князь Новгородский: семь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верст шла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(тысячетонная) «свинья» по (апрельскому) льду, но зажали ее и с Божьей помощью одолели.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C:\Users\6н7076\Desktop\74a10869dfd15569301790ea5870dd25.jpg"/>
          <p:cNvPicPr>
            <a:picLocks noGrp="1"/>
          </p:cNvPicPr>
          <p:nvPr>
            <p:ph type="pic" idx="1"/>
          </p:nvPr>
        </p:nvPicPr>
        <p:blipFill>
          <a:blip r:embed="rId2"/>
          <a:srcRect l="5352" r="5352"/>
          <a:stretch>
            <a:fillRect/>
          </a:stretch>
        </p:blipFill>
        <p:spPr bwMode="auto">
          <a:xfrm>
            <a:off x="1071538" y="357166"/>
            <a:ext cx="6786610" cy="5072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85852" y="5857892"/>
            <a:ext cx="6572296" cy="64294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В этих и других боевых делах Александр проявил себя как расчетливый и смелый предводитель, владевший искусством войны. </a:t>
            </a:r>
          </a:p>
          <a:p>
            <a:endParaRPr lang="ru-RU" dirty="0"/>
          </a:p>
        </p:txBody>
      </p:sp>
      <p:pic>
        <p:nvPicPr>
          <p:cNvPr id="5" name="Рисунок 4" descr="https://avatars.mds.yandex.net/get-zen_doc/4759087/pub_602e7a2fbc490b6725c1834d_602ef5183ad6ee787cbb77d4/scale_1200"/>
          <p:cNvPicPr>
            <a:picLocks noGrp="1"/>
          </p:cNvPicPr>
          <p:nvPr>
            <p:ph type="pic" idx="1"/>
          </p:nvPr>
        </p:nvPicPr>
        <p:blipFill>
          <a:blip r:embed="rId2"/>
          <a:srcRect l="5667" r="5667"/>
          <a:stretch>
            <a:fillRect/>
          </a:stretch>
        </p:blipFill>
        <p:spPr bwMode="auto">
          <a:xfrm>
            <a:off x="1285852" y="428604"/>
            <a:ext cx="6572296" cy="4929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28728" y="5500702"/>
            <a:ext cx="6429420" cy="12144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Сегодня, 18 апреля, в нашей стране отмечается День воинской славы России — День победы русских воинов князя Александра Невского над немецкими рыцарями на Чудском озере (Ледовое побоище, 1242 год). Праздник учрежден Федеральным законом «О днях воинской славы и памятных датах России».</a:t>
            </a:r>
          </a:p>
          <a:p>
            <a:pPr algn="ctr"/>
            <a:endParaRPr lang="ru-RU" dirty="0"/>
          </a:p>
        </p:txBody>
      </p:sp>
      <p:pic>
        <p:nvPicPr>
          <p:cNvPr id="5" name="Рисунок 4" descr="http://i.mycdn.me/i?r=AzEPZsRbOZEKgBhR0XGMT1RkAUd2UDMKl1guZnf7IXh0IqaKTM5SRkZCeTgDn6uOyic"/>
          <p:cNvPicPr>
            <a:picLocks noGrp="1"/>
          </p:cNvPicPr>
          <p:nvPr>
            <p:ph type="pic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728" y="500042"/>
            <a:ext cx="6429420" cy="4857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1538" y="571480"/>
            <a:ext cx="6715172" cy="592935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Презентацию подготовила  </a:t>
            </a:r>
          </a:p>
          <a:p>
            <a:pPr algn="ctr"/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Заведующая методико – библиографическим отделом Богородской ЦБ</a:t>
            </a:r>
          </a:p>
          <a:p>
            <a:pPr algn="ctr"/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им. Ф.Ф. Павленкова Захарова С.Н.</a:t>
            </a:r>
          </a:p>
          <a:p>
            <a:pPr algn="ctr"/>
            <a:r>
              <a:rPr lang="ru-RU" sz="4400" dirty="0" smtClean="0">
                <a:solidFill>
                  <a:schemeClr val="tx2">
                    <a:lumMod val="75000"/>
                  </a:schemeClr>
                </a:solidFill>
                <a:latin typeface="Constantia" pitchFamily="18" charset="0"/>
              </a:rPr>
              <a:t>2021 год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705</Words>
  <Application>Microsoft Office PowerPoint</Application>
  <PresentationFormat>Экран (4:3)</PresentationFormat>
  <Paragraphs>30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6н7076</dc:creator>
  <cp:lastModifiedBy>user</cp:lastModifiedBy>
  <cp:revision>11</cp:revision>
  <dcterms:created xsi:type="dcterms:W3CDTF">2021-05-13T11:42:30Z</dcterms:created>
  <dcterms:modified xsi:type="dcterms:W3CDTF">2021-05-17T07:18:19Z</dcterms:modified>
</cp:coreProperties>
</file>